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46"/>
  </p:notesMasterIdLst>
  <p:sldIdLst>
    <p:sldId id="256" r:id="rId2"/>
    <p:sldId id="258" r:id="rId3"/>
    <p:sldId id="259" r:id="rId4"/>
    <p:sldId id="263" r:id="rId5"/>
    <p:sldId id="264" r:id="rId6"/>
    <p:sldId id="265" r:id="rId7"/>
    <p:sldId id="314" r:id="rId8"/>
    <p:sldId id="313" r:id="rId9"/>
    <p:sldId id="269" r:id="rId10"/>
    <p:sldId id="270" r:id="rId11"/>
    <p:sldId id="272" r:id="rId12"/>
    <p:sldId id="311" r:id="rId13"/>
    <p:sldId id="312" r:id="rId14"/>
    <p:sldId id="277" r:id="rId15"/>
    <p:sldId id="278" r:id="rId16"/>
    <p:sldId id="290" r:id="rId17"/>
    <p:sldId id="280" r:id="rId18"/>
    <p:sldId id="281" r:id="rId19"/>
    <p:sldId id="282" r:id="rId20"/>
    <p:sldId id="283" r:id="rId21"/>
    <p:sldId id="284" r:id="rId22"/>
    <p:sldId id="309" r:id="rId23"/>
    <p:sldId id="305" r:id="rId24"/>
    <p:sldId id="306" r:id="rId25"/>
    <p:sldId id="307" r:id="rId26"/>
    <p:sldId id="308" r:id="rId27"/>
    <p:sldId id="285" r:id="rId28"/>
    <p:sldId id="287" r:id="rId29"/>
    <p:sldId id="289" r:id="rId30"/>
    <p:sldId id="286" r:id="rId31"/>
    <p:sldId id="291" r:id="rId32"/>
    <p:sldId id="292" r:id="rId33"/>
    <p:sldId id="293" r:id="rId34"/>
    <p:sldId id="294" r:id="rId35"/>
    <p:sldId id="295" r:id="rId36"/>
    <p:sldId id="296" r:id="rId37"/>
    <p:sldId id="297" r:id="rId38"/>
    <p:sldId id="298" r:id="rId39"/>
    <p:sldId id="299" r:id="rId40"/>
    <p:sldId id="300" r:id="rId41"/>
    <p:sldId id="303" r:id="rId42"/>
    <p:sldId id="310" r:id="rId43"/>
    <p:sldId id="304" r:id="rId44"/>
    <p:sldId id="30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262" autoAdjust="0"/>
    <p:restoredTop sz="95013" autoAdjust="0"/>
  </p:normalViewPr>
  <p:slideViewPr>
    <p:cSldViewPr snapToGrid="0" snapToObjects="1">
      <p:cViewPr varScale="1">
        <p:scale>
          <a:sx n="158" d="100"/>
          <a:sy n="158" d="100"/>
        </p:scale>
        <p:origin x="-32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4069CD-B652-444F-AE02-D2A82FB966DF}" type="datetimeFigureOut">
              <a:rPr lang="en-US" smtClean="0"/>
              <a:t>12/01/17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E9A0A2-4C72-4144-B30A-9EBFC950C4DE}" type="slidenum">
              <a:rPr lang="en-US" smtClean="0"/>
              <a:t>‹#›</a:t>
            </a:fld>
            <a:endParaRPr lang="en-US"/>
          </a:p>
        </p:txBody>
      </p:sp>
    </p:spTree>
    <p:extLst>
      <p:ext uri="{BB962C8B-B14F-4D97-AF65-F5344CB8AC3E}">
        <p14:creationId xmlns:p14="http://schemas.microsoft.com/office/powerpoint/2010/main" val="92365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r>
              <a:rPr lang="en-US" dirty="0" smtClean="0"/>
              <a:t>http://</a:t>
            </a:r>
            <a:r>
              <a:rPr lang="en-US" dirty="0" err="1" smtClean="0"/>
              <a:t>www.codeproject.com</a:t>
            </a:r>
            <a:r>
              <a:rPr lang="en-US" dirty="0" smtClean="0"/>
              <a:t>/Articles/869712/</a:t>
            </a:r>
            <a:r>
              <a:rPr lang="en-US" dirty="0" err="1" smtClean="0"/>
              <a:t>AngularJS</a:t>
            </a:r>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4</a:t>
            </a:fld>
            <a:endParaRPr lang="ru-RU"/>
          </a:p>
        </p:txBody>
      </p:sp>
    </p:spTree>
    <p:extLst>
      <p:ext uri="{BB962C8B-B14F-4D97-AF65-F5344CB8AC3E}">
        <p14:creationId xmlns:p14="http://schemas.microsoft.com/office/powerpoint/2010/main" val="333940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pPr defTabSz="321440">
              <a:defRPr/>
            </a:pPr>
            <a:r>
              <a:rPr lang="en-US" sz="800" dirty="0" err="1"/>
              <a:t>AngularJS</a:t>
            </a:r>
            <a:r>
              <a:rPr lang="en-US" sz="800" dirty="0"/>
              <a:t>' two-way data-binding handles the synchronization between the DOM and the model, and vice versa</a:t>
            </a:r>
            <a:endParaRPr lang="ru-RU" sz="800" dirty="0"/>
          </a:p>
          <a:p>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5</a:t>
            </a:fld>
            <a:endParaRPr lang="ru-RU"/>
          </a:p>
        </p:txBody>
      </p:sp>
    </p:spTree>
    <p:extLst>
      <p:ext uri="{BB962C8B-B14F-4D97-AF65-F5344CB8AC3E}">
        <p14:creationId xmlns:p14="http://schemas.microsoft.com/office/powerpoint/2010/main" val="3553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pPr lvl="0"/>
            <a:endParaRPr lang="en-US" sz="800" b="1" dirty="0"/>
          </a:p>
          <a:p>
            <a:pPr lvl="0"/>
            <a:r>
              <a:rPr lang="en-US" sz="800" b="1" dirty="0"/>
              <a:t>Poor distribution of processing</a:t>
            </a:r>
            <a:r>
              <a:rPr lang="en-US" sz="800" dirty="0"/>
              <a:t> – With a large number of clients, doing all the processing on the server is inefficient.</a:t>
            </a:r>
          </a:p>
          <a:p>
            <a:pPr lvl="0"/>
            <a:r>
              <a:rPr lang="en-US" sz="800" b="1" dirty="0"/>
              <a:t>High user response latency</a:t>
            </a:r>
            <a:r>
              <a:rPr lang="en-US" sz="800" dirty="0"/>
              <a:t> – Traditional web applications are not responsive enough. High quality user interaction is very sensitive to latency, and very fast response is essential.</a:t>
            </a:r>
          </a:p>
          <a:p>
            <a:pPr lvl="0"/>
            <a:r>
              <a:rPr lang="en-US" sz="800" b="1" dirty="0"/>
              <a:t>Difficult programming model</a:t>
            </a:r>
            <a:r>
              <a:rPr lang="en-US" sz="800" dirty="0"/>
              <a:t> – Programming a user interface across client/server is simply difficult. When every interaction with a user must involves a request/response, user interface design with this model is complicated and error prone. The vast number of web frameworks for simplifying web development testifies to this inherent difficulty. Some have mitigated this difficulty to some degree.</a:t>
            </a:r>
          </a:p>
          <a:p>
            <a:pPr lvl="0"/>
            <a:r>
              <a:rPr lang="en-US" sz="800" b="1" dirty="0"/>
              <a:t>Increased vector of attack</a:t>
            </a:r>
            <a:r>
              <a:rPr lang="en-US" sz="800" dirty="0"/>
              <a:t> – Unorganized mingling of user interface code with business code can increase security risks. If access rules are distributed across user interface code, as user interface code grows and evolves, new vectors of attack emerge. With mixed code, new user interface features can easily create new security holes.</a:t>
            </a:r>
          </a:p>
          <a:p>
            <a:pPr lvl="0"/>
            <a:r>
              <a:rPr lang="en-US" sz="800" b="1" dirty="0"/>
              <a:t>Heavy state management on the servers</a:t>
            </a:r>
            <a:r>
              <a:rPr lang="en-US" sz="800" dirty="0"/>
              <a:t> – When client user interface state information is maintained by the server, this requires a significant increase in resource utilization as server side sessions must be maintained with potentially large object structures within them. Usually these resources can’t be released until a session times out, which is often 30 minutes after a user actually leaves the web site. This can reduce performance and scalability.</a:t>
            </a:r>
          </a:p>
          <a:p>
            <a:pPr lvl="0"/>
            <a:r>
              <a:rPr lang="en-US" sz="800" b="1" dirty="0"/>
              <a:t>Offline Difficulties</a:t>
            </a:r>
            <a:r>
              <a:rPr lang="en-US" sz="800" dirty="0"/>
              <a:t> – Adding offline capabilities to a web application can be a tremendous project when user interface code is predominantly on the server. The user interface code must be ported to run on the client in offline situations.</a:t>
            </a:r>
          </a:p>
          <a:p>
            <a:pPr lvl="0"/>
            <a:r>
              <a:rPr lang="en-US" sz="800" b="1" dirty="0"/>
              <a:t>Reduced opportunity for interoperability</a:t>
            </a:r>
            <a:r>
              <a:rPr lang="en-US" sz="800" dirty="0"/>
              <a:t> – When client/server communication is composed of transferring internal parts of the user interface to the browser, it can be very difficult to understand this communication and utilize it for other applications.</a:t>
            </a:r>
          </a:p>
          <a:p>
            <a:r>
              <a:rPr lang="en-US" sz="800" dirty="0"/>
              <a:t> </a:t>
            </a:r>
          </a:p>
          <a:p>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9</a:t>
            </a:fld>
            <a:endParaRPr lang="ru-RU"/>
          </a:p>
        </p:txBody>
      </p:sp>
    </p:spTree>
    <p:extLst>
      <p:ext uri="{BB962C8B-B14F-4D97-AF65-F5344CB8AC3E}">
        <p14:creationId xmlns:p14="http://schemas.microsoft.com/office/powerpoint/2010/main" val="1611862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143000" y="685800"/>
            <a:ext cx="4572000" cy="3429000"/>
          </a:xfrm>
        </p:spPr>
      </p:sp>
      <p:sp>
        <p:nvSpPr>
          <p:cNvPr id="3" name="Заметки 2"/>
          <p:cNvSpPr>
            <a:spLocks noGrp="1"/>
          </p:cNvSpPr>
          <p:nvPr>
            <p:ph type="body" idx="1"/>
          </p:nvPr>
        </p:nvSpPr>
        <p:spPr/>
        <p:txBody>
          <a:bodyPr/>
          <a:lstStyle/>
          <a:p>
            <a:pPr lvl="0"/>
            <a:r>
              <a:rPr lang="en-US" sz="800" b="1" dirty="0"/>
              <a:t>Scalability </a:t>
            </a:r>
            <a:r>
              <a:rPr lang="en-US" sz="800" dirty="0"/>
              <a:t>– It is quite easy to observe the significant scalability advantage of client side processing. The more clients that use an application, the more client machines that are available, whereas the server processing capabilities remain constant (until you buy more servers).</a:t>
            </a:r>
          </a:p>
          <a:p>
            <a:pPr lvl="0"/>
            <a:r>
              <a:rPr lang="en-US" sz="800" b="1" dirty="0"/>
              <a:t>Immediate user response</a:t>
            </a:r>
            <a:r>
              <a:rPr lang="en-US" sz="800" dirty="0"/>
              <a:t> – Client side code can immediately react to user input, rather than waiting for network transfers.</a:t>
            </a:r>
          </a:p>
          <a:p>
            <a:pPr lvl="0"/>
            <a:r>
              <a:rPr lang="en-US" sz="800" b="1" dirty="0"/>
              <a:t>Organized programming model </a:t>
            </a:r>
            <a:r>
              <a:rPr lang="en-US" sz="800" dirty="0"/>
              <a:t>– The user interface is properly segmented from application business logic. Such a model provides a cleaner approach to security. When all requests go through user interface code, data can flow through various interfaces before security checks take place. This can make security analysis more complicated, with complex flows to analyze. On the other hand, with a clean web service interface, there is well-defined gateway for security to work on and security analysis is more straightforward, holes can be quickly found and corrected.</a:t>
            </a:r>
          </a:p>
          <a:p>
            <a:pPr lvl="0"/>
            <a:r>
              <a:rPr lang="en-US" sz="800" b="1" dirty="0"/>
              <a:t>Client side state management</a:t>
            </a:r>
            <a:r>
              <a:rPr lang="en-US" sz="800" dirty="0"/>
              <a:t> – Maintaining transient session state information on the client reduces the memory load on the server. This also allows clients to leverage more </a:t>
            </a:r>
            <a:r>
              <a:rPr lang="en-US" sz="800" dirty="0" err="1"/>
              <a:t>RESTful</a:t>
            </a:r>
            <a:r>
              <a:rPr lang="en-US" sz="800" dirty="0"/>
              <a:t> interaction which can further improve scalability and caching opportunities.</a:t>
            </a:r>
          </a:p>
          <a:p>
            <a:pPr lvl="0"/>
            <a:r>
              <a:rPr lang="en-US" sz="800" b="1" dirty="0"/>
              <a:t>Offline applications</a:t>
            </a:r>
            <a:r>
              <a:rPr lang="en-US" sz="800" dirty="0"/>
              <a:t> – If much of the code for an application is already built to run on the client, creating an offline version of the application will almost certainly be easier.</a:t>
            </a:r>
          </a:p>
          <a:p>
            <a:pPr lvl="0"/>
            <a:r>
              <a:rPr lang="en-US" sz="800" b="1" dirty="0"/>
              <a:t>Interoperability </a:t>
            </a:r>
            <a:r>
              <a:rPr lang="en-US" sz="800" dirty="0"/>
              <a:t>– By using structured data with minimal APIs for interaction, it is much easier to connect additional consumers and producers to interact with existing systems.</a:t>
            </a:r>
          </a:p>
          <a:p>
            <a:r>
              <a:rPr lang="en-US" sz="800" dirty="0"/>
              <a:t> </a:t>
            </a:r>
          </a:p>
          <a:p>
            <a:pPr defTabSz="321440">
              <a:defRPr/>
            </a:pPr>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10</a:t>
            </a:fld>
            <a:endParaRPr lang="ru-RU"/>
          </a:p>
        </p:txBody>
      </p:sp>
    </p:spTree>
    <p:extLst>
      <p:ext uri="{BB962C8B-B14F-4D97-AF65-F5344CB8AC3E}">
        <p14:creationId xmlns:p14="http://schemas.microsoft.com/office/powerpoint/2010/main" val="2913083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Section Break / Final">
    <p:spTree>
      <p:nvGrpSpPr>
        <p:cNvPr id="1" name=""/>
        <p:cNvGrpSpPr/>
        <p:nvPr/>
      </p:nvGrpSpPr>
      <p:grpSpPr>
        <a:xfrm>
          <a:off x="0" y="0"/>
          <a:ext cx="0" cy="0"/>
          <a:chOff x="0" y="0"/>
          <a:chExt cx="0" cy="0"/>
        </a:xfrm>
      </p:grpSpPr>
      <p:sp>
        <p:nvSpPr>
          <p:cNvPr id="32"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b="1" dirty="0">
              <a:ln>
                <a:noFill/>
              </a:ln>
              <a:solidFill>
                <a:schemeClr val="bg1"/>
              </a:solidFill>
            </a:endParaRPr>
          </a:p>
        </p:txBody>
      </p:sp>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bg1"/>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532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dirty="0"/>
              <a:t>Edit 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246146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size 1 container SUB">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solidFill>
                  <a:srgbClr val="BD392F"/>
                </a:solidFill>
                <a:latin typeface="+mn-lt"/>
                <a:ea typeface="Avenir Next" charset="0"/>
                <a:cs typeface="Avenir Next" charset="0"/>
              </a:defRPr>
            </a:lvl1pPr>
          </a:lstStyle>
          <a:p>
            <a:r>
              <a:rPr lang="pl-PL" dirty="0"/>
              <a:t>Edit </a:t>
            </a:r>
            <a:r>
              <a:rPr lang="pl-PL" dirty="0" err="1"/>
              <a:t>Title</a:t>
            </a:r>
            <a:r>
              <a:rPr lang="pl-PL" dirty="0"/>
              <a:t>: SUBTITLE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734426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318422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
        <p:nvSpPr>
          <p:cNvPr id="7" name="Symbol zastępczy zawartości 4"/>
          <p:cNvSpPr>
            <a:spLocks noGrp="1"/>
          </p:cNvSpPr>
          <p:nvPr>
            <p:ph sz="quarter" idx="12" hasCustomPrompt="1"/>
          </p:nvPr>
        </p:nvSpPr>
        <p:spPr>
          <a:xfrm>
            <a:off x="4695656"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2724445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text boxe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3" hasCustomPrompt="1"/>
          </p:nvPr>
        </p:nvSpPr>
        <p:spPr>
          <a:xfrm>
            <a:off x="286917" y="1196976"/>
            <a:ext cx="4185047" cy="5008563"/>
          </a:xfrm>
        </p:spPr>
        <p:txBody>
          <a:bodyPr/>
          <a:lstStyle>
            <a:lvl1pPr marL="0" indent="0">
              <a:buNone/>
              <a:defRPr/>
            </a:lvl1pPr>
          </a:lstStyle>
          <a:p>
            <a:pPr lvl="0"/>
            <a:r>
              <a:rPr lang="pl-PL" dirty="0" err="1"/>
              <a:t>Up</a:t>
            </a:r>
            <a:r>
              <a:rPr lang="pl-PL" dirty="0"/>
              <a:t> to </a:t>
            </a:r>
            <a:r>
              <a:rPr lang="pl-PL" dirty="0" err="1"/>
              <a:t>seven</a:t>
            </a:r>
            <a:r>
              <a:rPr lang="pl-PL" dirty="0"/>
              <a:t> lines of </a:t>
            </a:r>
            <a:r>
              <a:rPr lang="pl-PL" dirty="0" err="1"/>
              <a:t>text</a:t>
            </a:r>
            <a:r>
              <a:rPr lang="pl-PL" dirty="0"/>
              <a:t>.</a:t>
            </a:r>
            <a:endParaRPr lang="en-US" dirty="0"/>
          </a:p>
        </p:txBody>
      </p:sp>
      <p:sp>
        <p:nvSpPr>
          <p:cNvPr id="8" name="Symbol zastępczy tekstu 3"/>
          <p:cNvSpPr>
            <a:spLocks noGrp="1"/>
          </p:cNvSpPr>
          <p:nvPr>
            <p:ph type="body" sz="quarter" idx="14" hasCustomPrompt="1"/>
          </p:nvPr>
        </p:nvSpPr>
        <p:spPr>
          <a:xfrm>
            <a:off x="4695364" y="1196976"/>
            <a:ext cx="4185047" cy="5008563"/>
          </a:xfrm>
        </p:spPr>
        <p:txBody>
          <a:bodyPr/>
          <a:lstStyle>
            <a:lvl1pPr marL="0" indent="0">
              <a:buNone/>
              <a:defRPr/>
            </a:lvl1pPr>
          </a:lstStyle>
          <a:p>
            <a:pPr lvl="0"/>
            <a:r>
              <a:rPr lang="pl-PL"/>
              <a:t>Up to seven lines of text.</a:t>
            </a:r>
            <a:endParaRPr lang="en-US"/>
          </a:p>
        </p:txBody>
      </p:sp>
    </p:spTree>
    <p:extLst>
      <p:ext uri="{BB962C8B-B14F-4D97-AF65-F5344CB8AC3E}">
        <p14:creationId xmlns:p14="http://schemas.microsoft.com/office/powerpoint/2010/main" val="3419321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840769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Box 1"/>
          <p:cNvSpPr txBox="1"/>
          <p:nvPr/>
        </p:nvSpPr>
        <p:spPr>
          <a:xfrm>
            <a:off x="1" y="0"/>
            <a:ext cx="9144000" cy="6858000"/>
          </a:xfrm>
          <a:prstGeom prst="rect">
            <a:avLst/>
          </a:prstGeom>
          <a:noFill/>
        </p:spPr>
        <p:txBody>
          <a:bodyPr wrap="square" rtlCol="0" anchor="ctr">
            <a:noAutofit/>
          </a:bodyPr>
          <a:lstStyle/>
          <a:p>
            <a:pPr algn="ctr"/>
            <a:r>
              <a:rPr lang="en-US" sz="3200" dirty="0">
                <a:solidFill>
                  <a:schemeClr val="accent1"/>
                </a:solidFill>
              </a:rPr>
              <a:t>THANK</a:t>
            </a:r>
            <a:r>
              <a:rPr lang="en-US" sz="3200" baseline="0" dirty="0">
                <a:solidFill>
                  <a:schemeClr val="accent1"/>
                </a:solidFill>
              </a:rPr>
              <a:t> YOU!</a:t>
            </a:r>
            <a:endParaRPr lang="en-US" sz="3200" dirty="0">
              <a:solidFill>
                <a:schemeClr val="accent1"/>
              </a:solidFill>
            </a:endParaRPr>
          </a:p>
        </p:txBody>
      </p:sp>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846426"/>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0289489"/>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4" hasCustomPrompt="1"/>
          </p:nvPr>
        </p:nvSpPr>
        <p:spPr>
          <a:xfrm>
            <a:off x="286942" y="1196976"/>
            <a:ext cx="2762088" cy="5008563"/>
          </a:xfrm>
        </p:spPr>
        <p:txBody>
          <a:bodyPr/>
          <a:lstStyle>
            <a:lvl1pPr marL="270000">
              <a:defRPr/>
            </a:lvl1pPr>
          </a:lstStyle>
          <a:p>
            <a:pPr lvl="0"/>
            <a:r>
              <a:rPr lang="pl-PL"/>
              <a:t>Click to edit content</a:t>
            </a:r>
          </a:p>
        </p:txBody>
      </p:sp>
      <p:sp>
        <p:nvSpPr>
          <p:cNvPr id="6" name="Symbol zastępczy zawartości 4"/>
          <p:cNvSpPr>
            <a:spLocks noGrp="1"/>
          </p:cNvSpPr>
          <p:nvPr>
            <p:ph sz="quarter" idx="15" hasCustomPrompt="1"/>
          </p:nvPr>
        </p:nvSpPr>
        <p:spPr>
          <a:xfrm>
            <a:off x="3202619" y="1196976"/>
            <a:ext cx="2762088" cy="5008563"/>
          </a:xfrm>
        </p:spPr>
        <p:txBody>
          <a:bodyPr/>
          <a:lstStyle>
            <a:lvl1pPr marL="270000">
              <a:defRPr/>
            </a:lvl1pPr>
          </a:lstStyle>
          <a:p>
            <a:pPr lvl="0"/>
            <a:r>
              <a:rPr lang="pl-PL"/>
              <a:t>Click to edit content</a:t>
            </a:r>
          </a:p>
        </p:txBody>
      </p:sp>
      <p:sp>
        <p:nvSpPr>
          <p:cNvPr id="7" name="Symbol zastępczy zawartości 4"/>
          <p:cNvSpPr>
            <a:spLocks noGrp="1"/>
          </p:cNvSpPr>
          <p:nvPr>
            <p:ph sz="quarter" idx="16" hasCustomPrompt="1"/>
          </p:nvPr>
        </p:nvSpPr>
        <p:spPr>
          <a:xfrm>
            <a:off x="6118322" y="1196976"/>
            <a:ext cx="2762088" cy="5008563"/>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3573769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9"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10"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11" name="Symbol zastępczy zawartości 4"/>
          <p:cNvSpPr>
            <a:spLocks noGrp="1"/>
          </p:cNvSpPr>
          <p:nvPr>
            <p:ph sz="quarter" idx="14" hasCustomPrompt="1"/>
          </p:nvPr>
        </p:nvSpPr>
        <p:spPr>
          <a:xfrm>
            <a:off x="4695656" y="1196975"/>
            <a:ext cx="4184754" cy="2435912"/>
          </a:xfrm>
        </p:spPr>
        <p:txBody>
          <a:bodyPr/>
          <a:lstStyle>
            <a:lvl1pPr marL="270000">
              <a:defRPr/>
            </a:lvl1pPr>
          </a:lstStyle>
          <a:p>
            <a:pPr lvl="0"/>
            <a:r>
              <a:rPr lang="pl-PL"/>
              <a:t>Click to edit content</a:t>
            </a:r>
          </a:p>
        </p:txBody>
      </p:sp>
      <p:sp>
        <p:nvSpPr>
          <p:cNvPr id="12" name="Symbol zastępczy zawartości 4"/>
          <p:cNvSpPr>
            <a:spLocks noGrp="1"/>
          </p:cNvSpPr>
          <p:nvPr>
            <p:ph sz="quarter" idx="15" hasCustomPrompt="1"/>
          </p:nvPr>
        </p:nvSpPr>
        <p:spPr>
          <a:xfrm>
            <a:off x="4695656" y="3744097"/>
            <a:ext cx="4184754" cy="2461440"/>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1056582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Section Break / Final">
    <p:spTree>
      <p:nvGrpSpPr>
        <p:cNvPr id="1" name=""/>
        <p:cNvGrpSpPr/>
        <p:nvPr/>
      </p:nvGrpSpPr>
      <p:grpSpPr>
        <a:xfrm>
          <a:off x="0" y="0"/>
          <a:ext cx="0" cy="0"/>
          <a:chOff x="0" y="0"/>
          <a:chExt cx="0" cy="0"/>
        </a:xfrm>
      </p:grpSpPr>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accent4"/>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accent4"/>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6176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4695656"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4695656"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28691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1370338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469565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413705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ubtitle Full size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7"/>
            <a:ext cx="8593931"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Tree>
    <p:extLst>
      <p:ext uri="{BB962C8B-B14F-4D97-AF65-F5344CB8AC3E}">
        <p14:creationId xmlns:p14="http://schemas.microsoft.com/office/powerpoint/2010/main" val="402572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Tree>
    <p:extLst>
      <p:ext uri="{BB962C8B-B14F-4D97-AF65-F5344CB8AC3E}">
        <p14:creationId xmlns:p14="http://schemas.microsoft.com/office/powerpoint/2010/main" val="3882284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4180469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825296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6513625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9"/>
            <a:ext cx="8593931" cy="4327311"/>
          </a:xfrm>
        </p:spPr>
        <p:txBody>
          <a:bodyPr/>
          <a:lstStyle>
            <a:lvl1pPr marL="269946">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9" name="Trójkąt równoramienny 8"/>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567686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10"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1" name="Trójkąt równoramienny 10"/>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35422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18961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1">
    <p:spTree>
      <p:nvGrpSpPr>
        <p:cNvPr id="1" name=""/>
        <p:cNvGrpSpPr/>
        <p:nvPr/>
      </p:nvGrpSpPr>
      <p:grpSpPr>
        <a:xfrm>
          <a:off x="0" y="0"/>
          <a:ext cx="0" cy="0"/>
          <a:chOff x="0" y="0"/>
          <a:chExt cx="0" cy="0"/>
        </a:xfrm>
      </p:grpSpPr>
      <p:sp>
        <p:nvSpPr>
          <p:cNvPr id="61"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grpSp>
        <p:nvGrpSpPr>
          <p:cNvPr id="117" name="Group 19"/>
          <p:cNvGrpSpPr>
            <a:grpSpLocks noChangeAspect="1"/>
          </p:cNvGrpSpPr>
          <p:nvPr/>
        </p:nvGrpSpPr>
        <p:grpSpPr bwMode="auto">
          <a:xfrm>
            <a:off x="8449097" y="5834059"/>
            <a:ext cx="438164" cy="564684"/>
            <a:chOff x="2074" y="843"/>
            <a:chExt cx="1615" cy="1561"/>
          </a:xfrm>
        </p:grpSpPr>
        <p:sp>
          <p:nvSpPr>
            <p:cNvPr id="11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6" name="Group 5"/>
          <p:cNvGrpSpPr>
            <a:grpSpLocks noChangeAspect="1"/>
          </p:cNvGrpSpPr>
          <p:nvPr/>
        </p:nvGrpSpPr>
        <p:grpSpPr bwMode="auto">
          <a:xfrm>
            <a:off x="561743" y="5768522"/>
            <a:ext cx="959338" cy="678757"/>
            <a:chOff x="1640" y="963"/>
            <a:chExt cx="2480" cy="1316"/>
          </a:xfrm>
          <a:solidFill>
            <a:schemeClr val="bg1"/>
          </a:solidFill>
        </p:grpSpPr>
        <p:sp>
          <p:nvSpPr>
            <p:cNvPr id="57"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70859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14685094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dirty="0" err="1"/>
              <a:t>Click</a:t>
            </a:r>
            <a:r>
              <a:rPr lang="pl-PL" dirty="0"/>
              <a:t> to </a:t>
            </a:r>
            <a:r>
              <a:rPr lang="pl-PL" dirty="0" err="1"/>
              <a:t>edit</a:t>
            </a:r>
            <a:r>
              <a:rPr lang="pl-PL" dirty="0"/>
              <a:t> </a:t>
            </a:r>
            <a:r>
              <a:rPr lang="pl-PL" dirty="0" err="1"/>
              <a:t>content</a:t>
            </a:r>
            <a:endParaRPr lang="pl-PL" dirty="0"/>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84263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ull size screen shot">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a:t>Full size screen shot.</a:t>
            </a:r>
            <a:br>
              <a:rPr lang="pl-PL"/>
            </a:br>
            <a:r>
              <a:rPr lang="pl-PL"/>
              <a:t>Right click to paste picture if copying from other slide. </a:t>
            </a:r>
            <a:br>
              <a:rPr lang="pl-PL"/>
            </a:br>
            <a:r>
              <a:rPr lang="pl-PL"/>
              <a:t>Left click in center to browse for file to place.</a:t>
            </a:r>
            <a:endParaRPr lang="en-US"/>
          </a:p>
        </p:txBody>
      </p:sp>
    </p:spTree>
    <p:extLst>
      <p:ext uri="{BB962C8B-B14F-4D97-AF65-F5344CB8AC3E}">
        <p14:creationId xmlns:p14="http://schemas.microsoft.com/office/powerpoint/2010/main" val="844037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 size screen shot + title">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dirty="0"/>
              <a:t>Full size screen shot.</a:t>
            </a:r>
            <a:br>
              <a:rPr lang="pl-PL" dirty="0"/>
            </a:br>
            <a:r>
              <a:rPr lang="pl-PL" dirty="0"/>
              <a:t>Right click to paste picture if copying from other slide. </a:t>
            </a:r>
            <a:br>
              <a:rPr lang="pl-PL" dirty="0"/>
            </a:br>
            <a:r>
              <a:rPr lang="pl-PL" dirty="0"/>
              <a:t>Left click in center to browse for file to place.</a:t>
            </a:r>
            <a:endParaRPr lang="en-US" dirty="0"/>
          </a:p>
        </p:txBody>
      </p:sp>
      <p:sp>
        <p:nvSpPr>
          <p:cNvPr id="4" name="Tytuł 1"/>
          <p:cNvSpPr>
            <a:spLocks noGrp="1"/>
          </p:cNvSpPr>
          <p:nvPr>
            <p:ph type="title" hasCustomPrompt="1"/>
          </p:nvPr>
        </p:nvSpPr>
        <p:spPr>
          <a:xfrm>
            <a:off x="286918" y="365126"/>
            <a:ext cx="8593493" cy="502623"/>
          </a:xfrm>
        </p:spPr>
        <p:txBody>
          <a:bodyPr/>
          <a:lstStyle/>
          <a:p>
            <a:r>
              <a:rPr lang="pl-PL" dirty="0"/>
              <a:t>Edit </a:t>
            </a:r>
            <a:r>
              <a:rPr lang="pl-PL" dirty="0" err="1"/>
              <a:t>Title</a:t>
            </a:r>
            <a:endParaRPr lang="en-US" dirty="0"/>
          </a:p>
        </p:txBody>
      </p:sp>
    </p:spTree>
    <p:extLst>
      <p:ext uri="{BB962C8B-B14F-4D97-AF65-F5344CB8AC3E}">
        <p14:creationId xmlns:p14="http://schemas.microsoft.com/office/powerpoint/2010/main" val="924023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Goal Statu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Status</a:t>
            </a:r>
            <a:endParaRPr lang="en-US"/>
          </a:p>
        </p:txBody>
      </p:sp>
      <p:sp>
        <p:nvSpPr>
          <p:cNvPr id="8" name="Symbol zastępczy tekstu 10"/>
          <p:cNvSpPr>
            <a:spLocks noGrp="1"/>
          </p:cNvSpPr>
          <p:nvPr>
            <p:ph type="body" sz="quarter" idx="16" hasCustomPrompt="1"/>
          </p:nvPr>
        </p:nvSpPr>
        <p:spPr>
          <a:xfrm>
            <a:off x="286941" y="2174790"/>
            <a:ext cx="2762250" cy="4030749"/>
          </a:xfrm>
        </p:spPr>
        <p:txBody>
          <a:bodyPr>
            <a:normAutofit/>
          </a:bodyPr>
          <a:lstStyle>
            <a:lvl1pPr marL="0" indent="0">
              <a:buNone/>
              <a:defRPr sz="1500"/>
            </a:lvl1pPr>
          </a:lstStyle>
          <a:p>
            <a:pPr lvl="0"/>
            <a:r>
              <a:rPr lang="pl-PL"/>
              <a:t>Completed projects</a:t>
            </a:r>
            <a:endParaRPr lang="en-US"/>
          </a:p>
        </p:txBody>
      </p:sp>
      <p:sp>
        <p:nvSpPr>
          <p:cNvPr id="9" name="Symbol zastępczy tekstu 10"/>
          <p:cNvSpPr>
            <a:spLocks noGrp="1"/>
          </p:cNvSpPr>
          <p:nvPr>
            <p:ph type="body" sz="quarter" idx="17" hasCustomPrompt="1"/>
          </p:nvPr>
        </p:nvSpPr>
        <p:spPr>
          <a:xfrm>
            <a:off x="6118160" y="2174790"/>
            <a:ext cx="2762250" cy="4030749"/>
          </a:xfrm>
        </p:spPr>
        <p:txBody>
          <a:bodyPr/>
          <a:lstStyle>
            <a:lvl1pPr marL="0" indent="0">
              <a:buNone/>
              <a:defRPr sz="1500"/>
            </a:lvl1pPr>
          </a:lstStyle>
          <a:p>
            <a:pPr lvl="0"/>
            <a:r>
              <a:rPr lang="pl-PL"/>
              <a:t>Upcoming projects</a:t>
            </a:r>
            <a:endParaRPr lang="en-US"/>
          </a:p>
        </p:txBody>
      </p:sp>
      <p:sp>
        <p:nvSpPr>
          <p:cNvPr id="10" name="Symbol zastępczy tekstu 10"/>
          <p:cNvSpPr>
            <a:spLocks noGrp="1"/>
          </p:cNvSpPr>
          <p:nvPr>
            <p:ph type="body" sz="quarter" idx="18" hasCustomPrompt="1"/>
          </p:nvPr>
        </p:nvSpPr>
        <p:spPr>
          <a:xfrm>
            <a:off x="3202538" y="2174790"/>
            <a:ext cx="2762250" cy="4030749"/>
          </a:xfrm>
        </p:spPr>
        <p:txBody>
          <a:bodyPr>
            <a:normAutofit/>
          </a:bodyPr>
          <a:lstStyle>
            <a:lvl1pPr marL="0" indent="0">
              <a:buNone/>
              <a:defRPr sz="1500" baseline="0"/>
            </a:lvl1pPr>
          </a:lstStyle>
          <a:p>
            <a:pPr lvl="0"/>
            <a:r>
              <a:rPr lang="pl-PL"/>
              <a:t>Active projects</a:t>
            </a:r>
            <a:endParaRPr lang="en-US"/>
          </a:p>
        </p:txBody>
      </p:sp>
      <p:sp>
        <p:nvSpPr>
          <p:cNvPr id="11" name="Prostokąt 10"/>
          <p:cNvSpPr/>
          <p:nvPr/>
        </p:nvSpPr>
        <p:spPr>
          <a:xfrm>
            <a:off x="286918" y="1421028"/>
            <a:ext cx="2762275"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2" name="pole tekstowe 11"/>
          <p:cNvSpPr txBox="1"/>
          <p:nvPr/>
        </p:nvSpPr>
        <p:spPr>
          <a:xfrm>
            <a:off x="721821" y="1509582"/>
            <a:ext cx="1231145"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COMPLETED</a:t>
            </a:r>
            <a:endParaRPr lang="en-US" b="0" i="0" dirty="0">
              <a:solidFill>
                <a:schemeClr val="bg1"/>
              </a:solidFill>
              <a:latin typeface="Avenir Next Medium" charset="0"/>
              <a:ea typeface="Avenir Next Medium" charset="0"/>
              <a:cs typeface="Avenir Next Medium" charset="0"/>
            </a:endParaRPr>
          </a:p>
        </p:txBody>
      </p:sp>
      <p:sp>
        <p:nvSpPr>
          <p:cNvPr id="13" name="Prostokąt 12"/>
          <p:cNvSpPr/>
          <p:nvPr/>
        </p:nvSpPr>
        <p:spPr>
          <a:xfrm>
            <a:off x="3202514" y="1421028"/>
            <a:ext cx="276227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4" name="pole tekstowe 13"/>
          <p:cNvSpPr txBox="1"/>
          <p:nvPr/>
        </p:nvSpPr>
        <p:spPr>
          <a:xfrm>
            <a:off x="3643948" y="1509582"/>
            <a:ext cx="766877"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ACTIVE</a:t>
            </a:r>
            <a:endParaRPr lang="en-US" b="0" i="0" dirty="0">
              <a:solidFill>
                <a:schemeClr val="bg1"/>
              </a:solidFill>
              <a:latin typeface="Avenir Next Medium" charset="0"/>
              <a:ea typeface="Avenir Next Medium" charset="0"/>
              <a:cs typeface="Avenir Next Medium" charset="0"/>
            </a:endParaRPr>
          </a:p>
        </p:txBody>
      </p:sp>
      <p:sp>
        <p:nvSpPr>
          <p:cNvPr id="15" name="Prostokąt 14"/>
          <p:cNvSpPr/>
          <p:nvPr/>
        </p:nvSpPr>
        <p:spPr>
          <a:xfrm>
            <a:off x="6118161" y="1421028"/>
            <a:ext cx="2762275"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6" name="pole tekstowe 15"/>
          <p:cNvSpPr txBox="1"/>
          <p:nvPr/>
        </p:nvSpPr>
        <p:spPr>
          <a:xfrm>
            <a:off x="6523002" y="1509582"/>
            <a:ext cx="1139585" cy="284693"/>
          </a:xfrm>
          <a:prstGeom prst="rect">
            <a:avLst/>
          </a:prstGeom>
          <a:noFill/>
        </p:spPr>
        <p:txBody>
          <a:bodyPr wrap="none" lIns="68580" tIns="34290" rIns="68580" bIns="34290" rtlCol="0">
            <a:spAutoFit/>
          </a:bodyPr>
          <a:lstStyle/>
          <a:p>
            <a:r>
              <a:rPr lang="pl-PL" b="0" i="0">
                <a:solidFill>
                  <a:schemeClr val="bg1"/>
                </a:solidFill>
                <a:latin typeface="Avenir Next Medium" charset="0"/>
                <a:ea typeface="Avenir Next Medium" charset="0"/>
                <a:cs typeface="Avenir Next Medium" charset="0"/>
              </a:rPr>
              <a:t>UPCOMING</a:t>
            </a:r>
            <a:endParaRPr lang="en-US" b="0" i="0" dirty="0">
              <a:solidFill>
                <a:schemeClr val="bg1"/>
              </a:solidFill>
              <a:latin typeface="Avenir Next Medium" charset="0"/>
              <a:ea typeface="Avenir Next Medium" charset="0"/>
              <a:cs typeface="Avenir Next Medium" charset="0"/>
            </a:endParaRPr>
          </a:p>
        </p:txBody>
      </p:sp>
      <p:pic>
        <p:nvPicPr>
          <p:cNvPr id="6" name="Obraz 5"/>
          <p:cNvPicPr>
            <a:picLocks noChangeAspect="1"/>
          </p:cNvPicPr>
          <p:nvPr/>
        </p:nvPicPr>
        <p:blipFill>
          <a:blip r:embed="rId2"/>
          <a:stretch>
            <a:fillRect/>
          </a:stretch>
        </p:blipFill>
        <p:spPr>
          <a:xfrm>
            <a:off x="6239625" y="1578756"/>
            <a:ext cx="161912" cy="215883"/>
          </a:xfrm>
          <a:prstGeom prst="rect">
            <a:avLst/>
          </a:prstGeom>
        </p:spPr>
      </p:pic>
      <p:pic>
        <p:nvPicPr>
          <p:cNvPr id="7" name="Obraz 6"/>
          <p:cNvPicPr>
            <a:picLocks noChangeAspect="1"/>
          </p:cNvPicPr>
          <p:nvPr/>
        </p:nvPicPr>
        <p:blipFill>
          <a:blip r:embed="rId3"/>
          <a:stretch>
            <a:fillRect/>
          </a:stretch>
        </p:blipFill>
        <p:spPr>
          <a:xfrm>
            <a:off x="425048" y="1556141"/>
            <a:ext cx="226223" cy="238499"/>
          </a:xfrm>
          <a:prstGeom prst="rect">
            <a:avLst/>
          </a:prstGeom>
        </p:spPr>
      </p:pic>
      <p:pic>
        <p:nvPicPr>
          <p:cNvPr id="17" name="Obraz 16"/>
          <p:cNvPicPr>
            <a:picLocks noChangeAspect="1"/>
          </p:cNvPicPr>
          <p:nvPr/>
        </p:nvPicPr>
        <p:blipFill>
          <a:blip r:embed="rId4"/>
          <a:stretch>
            <a:fillRect/>
          </a:stretch>
        </p:blipFill>
        <p:spPr>
          <a:xfrm>
            <a:off x="3323322" y="1509580"/>
            <a:ext cx="224784" cy="323373"/>
          </a:xfrm>
          <a:prstGeom prst="rect">
            <a:avLst/>
          </a:prstGeom>
        </p:spPr>
      </p:pic>
    </p:spTree>
    <p:extLst>
      <p:ext uri="{BB962C8B-B14F-4D97-AF65-F5344CB8AC3E}">
        <p14:creationId xmlns:p14="http://schemas.microsoft.com/office/powerpoint/2010/main" val="907922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oal Timeline">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Timeline</a:t>
            </a:r>
            <a:endParaRPr lang="en-US"/>
          </a:p>
        </p:txBody>
      </p:sp>
      <p:sp>
        <p:nvSpPr>
          <p:cNvPr id="11" name="Prostokąt 10"/>
          <p:cNvSpPr/>
          <p:nvPr/>
        </p:nvSpPr>
        <p:spPr>
          <a:xfrm>
            <a:off x="286917" y="1421028"/>
            <a:ext cx="535784"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7" name="Symbol zastępczy tekstu 10"/>
          <p:cNvSpPr>
            <a:spLocks noGrp="1"/>
          </p:cNvSpPr>
          <p:nvPr>
            <p:ph type="body" sz="quarter" idx="19" hasCustomPrompt="1"/>
          </p:nvPr>
        </p:nvSpPr>
        <p:spPr>
          <a:xfrm>
            <a:off x="6326155" y="1421028"/>
            <a:ext cx="2554255" cy="1505053"/>
          </a:xfrm>
        </p:spPr>
        <p:txBody>
          <a:bodyPr>
            <a:normAutofit/>
          </a:bodyPr>
          <a:lstStyle>
            <a:lvl1pPr marL="0" indent="0">
              <a:buNone/>
              <a:defRPr sz="1500"/>
            </a:lvl1pPr>
          </a:lstStyle>
          <a:p>
            <a:pPr lvl="0"/>
            <a:r>
              <a:rPr lang="pl-PL"/>
              <a:t>Completed projects</a:t>
            </a:r>
            <a:endParaRPr lang="en-US"/>
          </a:p>
        </p:txBody>
      </p:sp>
      <p:sp>
        <p:nvSpPr>
          <p:cNvPr id="18" name="Symbol zastępczy tekstu 10"/>
          <p:cNvSpPr>
            <a:spLocks noGrp="1"/>
          </p:cNvSpPr>
          <p:nvPr>
            <p:ph type="body" sz="quarter" idx="20" hasCustomPrompt="1"/>
          </p:nvPr>
        </p:nvSpPr>
        <p:spPr>
          <a:xfrm>
            <a:off x="6326155" y="4712866"/>
            <a:ext cx="2554255" cy="1505053"/>
          </a:xfrm>
        </p:spPr>
        <p:txBody>
          <a:bodyPr/>
          <a:lstStyle>
            <a:lvl1pPr marL="0" indent="0">
              <a:buNone/>
              <a:defRPr sz="1500"/>
            </a:lvl1pPr>
          </a:lstStyle>
          <a:p>
            <a:pPr lvl="0"/>
            <a:r>
              <a:rPr lang="pl-PL"/>
              <a:t>Upcoming projects</a:t>
            </a:r>
            <a:endParaRPr lang="en-US"/>
          </a:p>
        </p:txBody>
      </p:sp>
      <p:sp>
        <p:nvSpPr>
          <p:cNvPr id="19" name="Symbol zastępczy tekstu 10"/>
          <p:cNvSpPr>
            <a:spLocks noGrp="1"/>
          </p:cNvSpPr>
          <p:nvPr>
            <p:ph type="body" sz="quarter" idx="21" hasCustomPrompt="1"/>
          </p:nvPr>
        </p:nvSpPr>
        <p:spPr>
          <a:xfrm>
            <a:off x="6326155" y="3066947"/>
            <a:ext cx="2554255" cy="1505053"/>
          </a:xfrm>
        </p:spPr>
        <p:txBody>
          <a:bodyPr>
            <a:normAutofit/>
          </a:bodyPr>
          <a:lstStyle>
            <a:lvl1pPr marL="0" indent="0">
              <a:buNone/>
              <a:defRPr sz="1500" baseline="0"/>
            </a:lvl1pPr>
          </a:lstStyle>
          <a:p>
            <a:pPr lvl="0"/>
            <a:r>
              <a:rPr lang="pl-PL"/>
              <a:t>Active projects</a:t>
            </a:r>
            <a:endParaRPr lang="en-US"/>
          </a:p>
        </p:txBody>
      </p:sp>
      <p:sp>
        <p:nvSpPr>
          <p:cNvPr id="25" name="Prostokąt 24"/>
          <p:cNvSpPr/>
          <p:nvPr/>
        </p:nvSpPr>
        <p:spPr>
          <a:xfrm>
            <a:off x="286917" y="3061195"/>
            <a:ext cx="53578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6" name="Prostokąt 25"/>
          <p:cNvSpPr/>
          <p:nvPr/>
        </p:nvSpPr>
        <p:spPr>
          <a:xfrm>
            <a:off x="286916" y="4712866"/>
            <a:ext cx="535786"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7" name="Symbol zastępczy tekstu 10"/>
          <p:cNvSpPr>
            <a:spLocks noGrp="1"/>
          </p:cNvSpPr>
          <p:nvPr>
            <p:ph type="body" sz="quarter" idx="22" hasCustomPrompt="1"/>
          </p:nvPr>
        </p:nvSpPr>
        <p:spPr>
          <a:xfrm>
            <a:off x="3574428" y="1421028"/>
            <a:ext cx="2554255" cy="1505053"/>
          </a:xfrm>
        </p:spPr>
        <p:txBody>
          <a:bodyPr>
            <a:normAutofit/>
          </a:bodyPr>
          <a:lstStyle>
            <a:lvl1pPr marL="0" indent="0">
              <a:buNone/>
              <a:defRPr sz="1500"/>
            </a:lvl1pPr>
          </a:lstStyle>
          <a:p>
            <a:pPr lvl="0"/>
            <a:r>
              <a:rPr lang="pl-PL"/>
              <a:t>Completed projects</a:t>
            </a:r>
            <a:endParaRPr lang="en-US"/>
          </a:p>
        </p:txBody>
      </p:sp>
      <p:sp>
        <p:nvSpPr>
          <p:cNvPr id="28" name="Symbol zastępczy tekstu 10"/>
          <p:cNvSpPr>
            <a:spLocks noGrp="1"/>
          </p:cNvSpPr>
          <p:nvPr>
            <p:ph type="body" sz="quarter" idx="23" hasCustomPrompt="1"/>
          </p:nvPr>
        </p:nvSpPr>
        <p:spPr>
          <a:xfrm>
            <a:off x="3574428" y="4712866"/>
            <a:ext cx="2554255" cy="1505053"/>
          </a:xfrm>
        </p:spPr>
        <p:txBody>
          <a:bodyPr/>
          <a:lstStyle>
            <a:lvl1pPr marL="0" indent="0">
              <a:buNone/>
              <a:defRPr sz="1500"/>
            </a:lvl1pPr>
          </a:lstStyle>
          <a:p>
            <a:pPr lvl="0"/>
            <a:r>
              <a:rPr lang="pl-PL"/>
              <a:t>Upcoming projects</a:t>
            </a:r>
            <a:endParaRPr lang="en-US"/>
          </a:p>
        </p:txBody>
      </p:sp>
      <p:sp>
        <p:nvSpPr>
          <p:cNvPr id="29" name="Symbol zastępczy tekstu 10"/>
          <p:cNvSpPr>
            <a:spLocks noGrp="1"/>
          </p:cNvSpPr>
          <p:nvPr>
            <p:ph type="body" sz="quarter" idx="24" hasCustomPrompt="1"/>
          </p:nvPr>
        </p:nvSpPr>
        <p:spPr>
          <a:xfrm>
            <a:off x="3574428" y="3066947"/>
            <a:ext cx="2554255" cy="1505053"/>
          </a:xfrm>
        </p:spPr>
        <p:txBody>
          <a:bodyPr>
            <a:normAutofit/>
          </a:bodyPr>
          <a:lstStyle>
            <a:lvl1pPr marL="0" indent="0">
              <a:buNone/>
              <a:defRPr sz="1500" baseline="0"/>
            </a:lvl1pPr>
          </a:lstStyle>
          <a:p>
            <a:pPr lvl="0"/>
            <a:r>
              <a:rPr lang="pl-PL"/>
              <a:t>Active projects</a:t>
            </a:r>
            <a:endParaRPr lang="en-US"/>
          </a:p>
        </p:txBody>
      </p:sp>
      <p:sp>
        <p:nvSpPr>
          <p:cNvPr id="30" name="Symbol zastępczy tekstu 10"/>
          <p:cNvSpPr>
            <a:spLocks noGrp="1"/>
          </p:cNvSpPr>
          <p:nvPr>
            <p:ph type="body" sz="quarter" idx="25" hasCustomPrompt="1"/>
          </p:nvPr>
        </p:nvSpPr>
        <p:spPr>
          <a:xfrm>
            <a:off x="822702" y="1421028"/>
            <a:ext cx="2554255" cy="1505053"/>
          </a:xfrm>
        </p:spPr>
        <p:txBody>
          <a:bodyPr>
            <a:normAutofit/>
          </a:bodyPr>
          <a:lstStyle>
            <a:lvl1pPr marL="0" indent="0">
              <a:buNone/>
              <a:defRPr sz="1500"/>
            </a:lvl1pPr>
          </a:lstStyle>
          <a:p>
            <a:pPr lvl="0"/>
            <a:r>
              <a:rPr lang="pl-PL"/>
              <a:t>Completed projects</a:t>
            </a:r>
            <a:endParaRPr lang="en-US"/>
          </a:p>
        </p:txBody>
      </p:sp>
      <p:sp>
        <p:nvSpPr>
          <p:cNvPr id="31" name="Symbol zastępczy tekstu 10"/>
          <p:cNvSpPr>
            <a:spLocks noGrp="1"/>
          </p:cNvSpPr>
          <p:nvPr>
            <p:ph type="body" sz="quarter" idx="26" hasCustomPrompt="1"/>
          </p:nvPr>
        </p:nvSpPr>
        <p:spPr>
          <a:xfrm>
            <a:off x="822702" y="4712866"/>
            <a:ext cx="2554255" cy="1505053"/>
          </a:xfrm>
        </p:spPr>
        <p:txBody>
          <a:bodyPr/>
          <a:lstStyle>
            <a:lvl1pPr marL="0" indent="0">
              <a:buNone/>
              <a:defRPr sz="1500"/>
            </a:lvl1pPr>
          </a:lstStyle>
          <a:p>
            <a:pPr lvl="0"/>
            <a:r>
              <a:rPr lang="pl-PL"/>
              <a:t>Upcoming projects</a:t>
            </a:r>
            <a:endParaRPr lang="en-US"/>
          </a:p>
        </p:txBody>
      </p:sp>
      <p:sp>
        <p:nvSpPr>
          <p:cNvPr id="32" name="Symbol zastępczy tekstu 10"/>
          <p:cNvSpPr>
            <a:spLocks noGrp="1"/>
          </p:cNvSpPr>
          <p:nvPr>
            <p:ph type="body" sz="quarter" idx="27" hasCustomPrompt="1"/>
          </p:nvPr>
        </p:nvSpPr>
        <p:spPr>
          <a:xfrm>
            <a:off x="822702" y="3066947"/>
            <a:ext cx="2554255" cy="1505053"/>
          </a:xfrm>
        </p:spPr>
        <p:txBody>
          <a:bodyPr>
            <a:normAutofit/>
          </a:bodyPr>
          <a:lstStyle>
            <a:lvl1pPr marL="0" indent="0">
              <a:buNone/>
              <a:defRPr sz="1500" baseline="0"/>
            </a:lvl1pPr>
          </a:lstStyle>
          <a:p>
            <a:pPr lvl="0"/>
            <a:r>
              <a:rPr lang="pl-PL"/>
              <a:t>Active projects</a:t>
            </a:r>
            <a:endParaRPr lang="en-US"/>
          </a:p>
        </p:txBody>
      </p:sp>
      <p:pic>
        <p:nvPicPr>
          <p:cNvPr id="39" name="Obraz 38"/>
          <p:cNvPicPr>
            <a:picLocks noChangeAspect="1"/>
          </p:cNvPicPr>
          <p:nvPr/>
        </p:nvPicPr>
        <p:blipFill>
          <a:blip r:embed="rId2"/>
          <a:stretch>
            <a:fillRect/>
          </a:stretch>
        </p:blipFill>
        <p:spPr>
          <a:xfrm>
            <a:off x="392896" y="4870593"/>
            <a:ext cx="161912" cy="215883"/>
          </a:xfrm>
          <a:prstGeom prst="rect">
            <a:avLst/>
          </a:prstGeom>
        </p:spPr>
      </p:pic>
      <p:pic>
        <p:nvPicPr>
          <p:cNvPr id="40" name="Obraz 39"/>
          <p:cNvPicPr>
            <a:picLocks noChangeAspect="1"/>
          </p:cNvPicPr>
          <p:nvPr/>
        </p:nvPicPr>
        <p:blipFill>
          <a:blip r:embed="rId3"/>
          <a:stretch>
            <a:fillRect/>
          </a:stretch>
        </p:blipFill>
        <p:spPr>
          <a:xfrm>
            <a:off x="363186" y="1556141"/>
            <a:ext cx="226223" cy="238499"/>
          </a:xfrm>
          <a:prstGeom prst="rect">
            <a:avLst/>
          </a:prstGeom>
        </p:spPr>
      </p:pic>
      <p:pic>
        <p:nvPicPr>
          <p:cNvPr id="41" name="Obraz 40"/>
          <p:cNvPicPr>
            <a:picLocks noChangeAspect="1"/>
          </p:cNvPicPr>
          <p:nvPr/>
        </p:nvPicPr>
        <p:blipFill>
          <a:blip r:embed="rId4"/>
          <a:stretch>
            <a:fillRect/>
          </a:stretch>
        </p:blipFill>
        <p:spPr>
          <a:xfrm>
            <a:off x="364624" y="3165178"/>
            <a:ext cx="224784" cy="323373"/>
          </a:xfrm>
          <a:prstGeom prst="rect">
            <a:avLst/>
          </a:prstGeom>
        </p:spPr>
      </p:pic>
      <p:sp>
        <p:nvSpPr>
          <p:cNvPr id="4" name="Symbol zastępczy tekstu 3"/>
          <p:cNvSpPr>
            <a:spLocks noGrp="1"/>
          </p:cNvSpPr>
          <p:nvPr>
            <p:ph type="body" sz="quarter" idx="28" hasCustomPrompt="1"/>
          </p:nvPr>
        </p:nvSpPr>
        <p:spPr>
          <a:xfrm>
            <a:off x="2701529"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0" name="Symbol zastępczy tekstu 3"/>
          <p:cNvSpPr>
            <a:spLocks noGrp="1"/>
          </p:cNvSpPr>
          <p:nvPr>
            <p:ph type="body" sz="quarter" idx="29" hasCustomPrompt="1"/>
          </p:nvPr>
        </p:nvSpPr>
        <p:spPr>
          <a:xfrm>
            <a:off x="5453598"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1" name="Symbol zastępczy tekstu 3"/>
          <p:cNvSpPr>
            <a:spLocks noGrp="1"/>
          </p:cNvSpPr>
          <p:nvPr>
            <p:ph type="body" sz="quarter" idx="30" hasCustomPrompt="1"/>
          </p:nvPr>
        </p:nvSpPr>
        <p:spPr>
          <a:xfrm>
            <a:off x="8205325"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Tree>
    <p:extLst>
      <p:ext uri="{BB962C8B-B14F-4D97-AF65-F5344CB8AC3E}">
        <p14:creationId xmlns:p14="http://schemas.microsoft.com/office/powerpoint/2010/main" val="3777155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ytuł i zawartoś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313522"/>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24C1D87-7DE8-6045-BDF3-30535FE13C3F}" type="datetimeFigureOut">
              <a:rPr lang="en-US" smtClean="0"/>
              <a:t>12/01/17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5D64B97-C925-B844-B7B3-0B967FAAD545}" type="slidenum">
              <a:rPr lang="en-US" smtClean="0"/>
              <a:t>‹#›</a:t>
            </a:fld>
            <a:endParaRPr lang="en-US"/>
          </a:p>
        </p:txBody>
      </p:sp>
    </p:spTree>
    <p:extLst>
      <p:ext uri="{BB962C8B-B14F-4D97-AF65-F5344CB8AC3E}">
        <p14:creationId xmlns:p14="http://schemas.microsoft.com/office/powerpoint/2010/main" val="36352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lang="en-US" sz="2800" dirty="0">
                <a:solidFill>
                  <a:srgbClr val="BD392F"/>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25" name="Rectangle 24"/>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174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sp>
        <p:nvSpPr>
          <p:cNvPr id="34" name="Prostokąt 2"/>
          <p:cNvSpPr/>
          <p:nvPr/>
        </p:nvSpPr>
        <p:spPr>
          <a:xfrm>
            <a:off x="0"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bg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471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4" name="Rectangle 63"/>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6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Empty + BG">
    <p:spTree>
      <p:nvGrpSpPr>
        <p:cNvPr id="1" name=""/>
        <p:cNvGrpSpPr/>
        <p:nvPr/>
      </p:nvGrpSpPr>
      <p:grpSpPr>
        <a:xfrm>
          <a:off x="0" y="0"/>
          <a:ext cx="0" cy="0"/>
          <a:chOff x="0" y="0"/>
          <a:chExt cx="0" cy="0"/>
        </a:xfrm>
      </p:grpSpPr>
      <p:grpSp>
        <p:nvGrpSpPr>
          <p:cNvPr id="26" name="Group 5"/>
          <p:cNvGrpSpPr>
            <a:grpSpLocks noChangeAspect="1"/>
          </p:cNvGrpSpPr>
          <p:nvPr/>
        </p:nvGrpSpPr>
        <p:grpSpPr bwMode="auto">
          <a:xfrm>
            <a:off x="0" y="2"/>
            <a:ext cx="5491870" cy="6773332"/>
            <a:chOff x="-2080" y="-2433"/>
            <a:chExt cx="6947" cy="6426"/>
          </a:xfrm>
        </p:grpSpPr>
        <p:sp>
          <p:nvSpPr>
            <p:cNvPr id="27" name="Freeform 26"/>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close/>
                </a:path>
              </a:pathLst>
            </a:custGeom>
            <a:solidFill>
              <a:srgbClr val="EB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178263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Empty">
    <p:spTree>
      <p:nvGrpSpPr>
        <p:cNvPr id="1" name=""/>
        <p:cNvGrpSpPr/>
        <p:nvPr/>
      </p:nvGrpSpPr>
      <p:grpSpPr>
        <a:xfrm>
          <a:off x="0" y="0"/>
          <a:ext cx="0" cy="0"/>
          <a:chOff x="0" y="0"/>
          <a:chExt cx="0" cy="0"/>
        </a:xfrm>
      </p:grpSpPr>
      <p:sp>
        <p:nvSpPr>
          <p:cNvPr id="3"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274023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lor Gamm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COLOR GAMMA</a:t>
            </a:r>
          </a:p>
        </p:txBody>
      </p:sp>
      <p:sp>
        <p:nvSpPr>
          <p:cNvPr id="3" name="Rectangle 2"/>
          <p:cNvSpPr/>
          <p:nvPr/>
        </p:nvSpPr>
        <p:spPr>
          <a:xfrm>
            <a:off x="7505960" y="1726961"/>
            <a:ext cx="712243" cy="4082712"/>
          </a:xfrm>
          <a:prstGeom prst="rect">
            <a:avLst/>
          </a:prstGeom>
          <a:solidFill>
            <a:srgbClr val="426F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970340" y="1726961"/>
            <a:ext cx="712243" cy="4082712"/>
          </a:xfrm>
          <a:prstGeom prst="rect">
            <a:avLst/>
          </a:prstGeom>
          <a:solidFill>
            <a:srgbClr val="3171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372055" y="1726961"/>
            <a:ext cx="712243" cy="4082712"/>
          </a:xfrm>
          <a:prstGeom prst="rect">
            <a:avLst/>
          </a:prstGeom>
          <a:solidFill>
            <a:srgbClr val="1EA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238150" y="1726961"/>
            <a:ext cx="712243" cy="4082712"/>
          </a:xfrm>
          <a:prstGeom prst="rect">
            <a:avLst/>
          </a:prstGeom>
          <a:solidFill>
            <a:srgbClr val="F29B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104245" y="1726961"/>
            <a:ext cx="712243" cy="4082712"/>
          </a:xfrm>
          <a:prstGeom prst="rect">
            <a:avLst/>
          </a:prstGeom>
          <a:solidFill>
            <a:srgbClr val="BD39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836435" y="1726961"/>
            <a:ext cx="712243" cy="4082712"/>
          </a:xfrm>
          <a:prstGeom prst="rect">
            <a:avLst/>
          </a:prstGeom>
          <a:solidFill>
            <a:srgbClr val="7D9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98204" y="1726961"/>
            <a:ext cx="712243" cy="4082712"/>
          </a:xfrm>
          <a:prstGeom prst="rect">
            <a:avLst/>
          </a:prstGeom>
          <a:solidFill>
            <a:srgbClr val="4454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0711799"/>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286918" y="365126"/>
            <a:ext cx="8593493" cy="502623"/>
          </a:xfrm>
          <a:prstGeom prst="rect">
            <a:avLst/>
          </a:prstGeom>
        </p:spPr>
        <p:txBody>
          <a:bodyPr vert="horz" lIns="68580" tIns="34290" rIns="68580" bIns="34290" rtlCol="0" anchor="ctr">
            <a:noAutofit/>
          </a:bodyPr>
          <a:lstStyle/>
          <a:p>
            <a:r>
              <a:rPr lang="en-US" noProof="0" dirty="0"/>
              <a:t>Edit Title</a:t>
            </a:r>
          </a:p>
        </p:txBody>
      </p:sp>
      <p:sp>
        <p:nvSpPr>
          <p:cNvPr id="3" name="Symbol zastępczy tekstu 2"/>
          <p:cNvSpPr>
            <a:spLocks noGrp="1"/>
          </p:cNvSpPr>
          <p:nvPr>
            <p:ph type="body" idx="1"/>
          </p:nvPr>
        </p:nvSpPr>
        <p:spPr>
          <a:xfrm>
            <a:off x="286918" y="1196975"/>
            <a:ext cx="8593493" cy="4979988"/>
          </a:xfrm>
          <a:prstGeom prst="rect">
            <a:avLst/>
          </a:prstGeom>
        </p:spPr>
        <p:txBody>
          <a:bodyPr vert="horz" lIns="68580" tIns="34290" rIns="68580" bIns="34290" rtlCol="0">
            <a:normAutofit/>
          </a:bodyPr>
          <a:lstStyle/>
          <a:p>
            <a:pPr lvl="0"/>
            <a:r>
              <a:rPr lang="en-US" noProof="0" dirty="0"/>
              <a:t>Click here to enter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PoleTekstowe 1"/>
          <p:cNvSpPr txBox="1"/>
          <p:nvPr/>
        </p:nvSpPr>
        <p:spPr>
          <a:xfrm>
            <a:off x="286917" y="6524486"/>
            <a:ext cx="639162" cy="161583"/>
          </a:xfrm>
          <a:prstGeom prst="rect">
            <a:avLst/>
          </a:prstGeom>
          <a:noFill/>
        </p:spPr>
        <p:txBody>
          <a:bodyPr wrap="none" lIns="68580" tIns="34290" rIns="68580" bIns="34290" rtlCol="0">
            <a:spAutoFit/>
          </a:bodyPr>
          <a:lstStyle/>
          <a:p>
            <a:pPr indent="0" algn="l">
              <a:lnSpc>
                <a:spcPct val="100000"/>
              </a:lnSpc>
            </a:pPr>
            <a:r>
              <a:rPr lang="pl-PL" sz="600" b="0" dirty="0">
                <a:solidFill>
                  <a:schemeClr val="accent1"/>
                </a:solidFill>
                <a:latin typeface="+mj-lt"/>
                <a:cs typeface="Open Sans"/>
              </a:rPr>
              <a:t>www.luxoft.com</a:t>
            </a:r>
          </a:p>
        </p:txBody>
      </p:sp>
      <p:sp>
        <p:nvSpPr>
          <p:cNvPr id="10" name="Rectangle 4"/>
          <p:cNvSpPr/>
          <p:nvPr/>
        </p:nvSpPr>
        <p:spPr>
          <a:xfrm>
            <a:off x="8588182" y="6783577"/>
            <a:ext cx="555818" cy="76561"/>
          </a:xfrm>
          <a:custGeom>
            <a:avLst/>
            <a:gdLst/>
            <a:ahLst/>
            <a:cxnLst/>
            <a:rect l="l" t="t" r="r" b="b"/>
            <a:pathLst>
              <a:path w="555818" h="57421">
                <a:moveTo>
                  <a:pt x="57421" y="0"/>
                </a:moveTo>
                <a:lnTo>
                  <a:pt x="555818" y="0"/>
                </a:lnTo>
                <a:lnTo>
                  <a:pt x="555818" y="57421"/>
                </a:lnTo>
                <a:lnTo>
                  <a:pt x="0" y="57421"/>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11" name="Rectangle 7"/>
          <p:cNvSpPr>
            <a:spLocks noChangeArrowheads="1"/>
          </p:cNvSpPr>
          <p:nvPr/>
        </p:nvSpPr>
        <p:spPr bwMode="auto">
          <a:xfrm>
            <a:off x="5724525" y="6783577"/>
            <a:ext cx="2863659" cy="77924"/>
          </a:xfrm>
          <a:custGeom>
            <a:avLst/>
            <a:gdLst/>
            <a:ahLst/>
            <a:cxnLst/>
            <a:rect l="l" t="t" r="r" b="b"/>
            <a:pathLst>
              <a:path w="2863659" h="58443">
                <a:moveTo>
                  <a:pt x="0" y="0"/>
                </a:moveTo>
                <a:lnTo>
                  <a:pt x="92107" y="0"/>
                </a:lnTo>
                <a:lnTo>
                  <a:pt x="2806238" y="0"/>
                </a:lnTo>
                <a:lnTo>
                  <a:pt x="2863659" y="57421"/>
                </a:lnTo>
                <a:lnTo>
                  <a:pt x="92107" y="57421"/>
                </a:lnTo>
                <a:lnTo>
                  <a:pt x="92107" y="58443"/>
                </a:lnTo>
                <a:lnTo>
                  <a:pt x="0" y="58443"/>
                </a:lnTo>
                <a:close/>
              </a:path>
            </a:pathLst>
          </a:custGeom>
          <a:solidFill>
            <a:srgbClr val="E25A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2" name="Rectangle 6"/>
          <p:cNvSpPr>
            <a:spLocks noChangeArrowheads="1"/>
          </p:cNvSpPr>
          <p:nvPr/>
        </p:nvSpPr>
        <p:spPr bwMode="auto">
          <a:xfrm>
            <a:off x="-4" y="6783577"/>
            <a:ext cx="2862264" cy="77924"/>
          </a:xfrm>
          <a:prstGeom prst="rect">
            <a:avLst/>
          </a:prstGeom>
          <a:solidFill>
            <a:srgbClr val="043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6"/>
          <p:cNvSpPr>
            <a:spLocks noChangeArrowheads="1"/>
          </p:cNvSpPr>
          <p:nvPr/>
        </p:nvSpPr>
        <p:spPr bwMode="auto">
          <a:xfrm>
            <a:off x="2862260" y="6783577"/>
            <a:ext cx="2862264" cy="77924"/>
          </a:xfrm>
          <a:prstGeom prst="rect">
            <a:avLst/>
          </a:prstGeom>
          <a:solidFill>
            <a:srgbClr val="C01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nvGrpSpPr>
          <p:cNvPr id="14" name="Group 5"/>
          <p:cNvGrpSpPr>
            <a:grpSpLocks noChangeAspect="1"/>
          </p:cNvGrpSpPr>
          <p:nvPr/>
        </p:nvGrpSpPr>
        <p:grpSpPr bwMode="auto">
          <a:xfrm>
            <a:off x="8475589" y="6435932"/>
            <a:ext cx="430186" cy="304368"/>
            <a:chOff x="1640" y="963"/>
            <a:chExt cx="2480" cy="1316"/>
          </a:xfrm>
        </p:grpSpPr>
        <p:sp>
          <p:nvSpPr>
            <p:cNvPr id="15"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Oval 29"/>
          <p:cNvSpPr/>
          <p:nvPr/>
        </p:nvSpPr>
        <p:spPr>
          <a:xfrm>
            <a:off x="8810683" y="50104"/>
            <a:ext cx="291848" cy="389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500" dirty="0">
              <a:solidFill>
                <a:prstClr val="white"/>
              </a:solidFill>
              <a:latin typeface="Calibri Light" panose="020F0302020204030204" pitchFamily="34" charset="0"/>
            </a:endParaRPr>
          </a:p>
        </p:txBody>
      </p:sp>
      <p:sp>
        <p:nvSpPr>
          <p:cNvPr id="4" name="TextBox 3"/>
          <p:cNvSpPr txBox="1"/>
          <p:nvPr/>
        </p:nvSpPr>
        <p:spPr>
          <a:xfrm>
            <a:off x="8810683" y="50104"/>
            <a:ext cx="291848" cy="389131"/>
          </a:xfrm>
          <a:prstGeom prst="rect">
            <a:avLst/>
          </a:prstGeom>
          <a:noFill/>
        </p:spPr>
        <p:txBody>
          <a:bodyPr wrap="square" lIns="0" tIns="0" rIns="0" bIns="0" rtlCol="0" anchor="ctr">
            <a:noAutofit/>
          </a:bodyPr>
          <a:lstStyle/>
          <a:p>
            <a:pPr algn="ctr"/>
            <a:fld id="{68AAC1A9-6820-404F-9E78-0F0008539738}" type="slidenum">
              <a:rPr lang="en-US" sz="1200" smtClean="0">
                <a:solidFill>
                  <a:schemeClr val="bg1"/>
                </a:solidFill>
                <a:latin typeface="+mj-lt"/>
              </a:rPr>
              <a:pPr algn="ctr"/>
              <a:t>‹#›</a:t>
            </a:fld>
            <a:endParaRPr lang="en-US" sz="1200" dirty="0">
              <a:solidFill>
                <a:schemeClr val="bg1"/>
              </a:solidFill>
              <a:latin typeface="+mj-lt"/>
            </a:endParaRPr>
          </a:p>
        </p:txBody>
      </p:sp>
    </p:spTree>
    <p:extLst>
      <p:ext uri="{BB962C8B-B14F-4D97-AF65-F5344CB8AC3E}">
        <p14:creationId xmlns:p14="http://schemas.microsoft.com/office/powerpoint/2010/main" val="224570381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700" r:id="rId37"/>
  </p:sldLayoutIdLst>
  <p:txStyles>
    <p:titleStyle>
      <a:lvl1pPr algn="l" defTabSz="685800" rtl="0" eaLnBrk="1" latinLnBrk="0" hangingPunct="1">
        <a:lnSpc>
          <a:spcPct val="100000"/>
        </a:lnSpc>
        <a:spcBef>
          <a:spcPts val="450"/>
        </a:spcBef>
        <a:spcAft>
          <a:spcPts val="450"/>
        </a:spcAft>
        <a:buNone/>
        <a:defRPr sz="2300" b="0" i="0" kern="1200" cap="all" baseline="0">
          <a:solidFill>
            <a:srgbClr val="BD392F"/>
          </a:solidFill>
          <a:latin typeface="+mn-lt"/>
          <a:ea typeface="Avenir Next Medium" charset="0"/>
          <a:cs typeface="Avenir Next Medium" charset="0"/>
        </a:defRPr>
      </a:lvl1pPr>
    </p:titleStyle>
    <p:bodyStyle>
      <a:lvl1pPr marL="270000" indent="-270000" algn="l" defTabSz="685800" rtl="0" eaLnBrk="1" latinLnBrk="0" hangingPunct="1">
        <a:lnSpc>
          <a:spcPct val="130000"/>
        </a:lnSpc>
        <a:spcBef>
          <a:spcPts val="450"/>
        </a:spcBef>
        <a:spcAft>
          <a:spcPts val="450"/>
        </a:spcAft>
        <a:buClr>
          <a:srgbClr val="BD392F"/>
        </a:buClr>
        <a:buFont typeface="Wingdings" panose="05000000000000000000" pitchFamily="2" charset="2"/>
        <a:buChar char="w"/>
        <a:defRPr sz="2100" kern="1200">
          <a:solidFill>
            <a:srgbClr val="445469"/>
          </a:solidFill>
          <a:latin typeface="+mj-lt"/>
          <a:ea typeface="Avenir Next" charset="0"/>
          <a:cs typeface="Avenir Next" charset="0"/>
        </a:defRPr>
      </a:lvl1pPr>
      <a:lvl2pPr marL="514350" indent="-270000" algn="l" defTabSz="685800" rtl="0" eaLnBrk="1" latinLnBrk="0" hangingPunct="1">
        <a:lnSpc>
          <a:spcPct val="130000"/>
        </a:lnSpc>
        <a:spcBef>
          <a:spcPts val="450"/>
        </a:spcBef>
        <a:spcAft>
          <a:spcPts val="450"/>
        </a:spcAft>
        <a:buClr>
          <a:srgbClr val="BD392F"/>
        </a:buClr>
        <a:buFont typeface="Arial" panose="020B0604020202020204" pitchFamily="34" charset="0"/>
        <a:buChar char="­"/>
        <a:defRPr sz="1800" kern="1200">
          <a:solidFill>
            <a:srgbClr val="445469"/>
          </a:solidFill>
          <a:latin typeface="+mj-lt"/>
          <a:ea typeface="Avenir Next" charset="0"/>
          <a:cs typeface="Avenir Next" charset="0"/>
        </a:defRPr>
      </a:lvl2pPr>
      <a:lvl3pPr marL="8572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500" kern="1200">
          <a:solidFill>
            <a:srgbClr val="445469"/>
          </a:solidFill>
          <a:latin typeface="+mj-lt"/>
          <a:ea typeface="Avenir Next" charset="0"/>
          <a:cs typeface="Avenir Next" charset="0"/>
        </a:defRPr>
      </a:lvl3pPr>
      <a:lvl4pPr marL="1200150" indent="-270000" algn="l" defTabSz="685800" rtl="0" eaLnBrk="1" latinLnBrk="0" hangingPunct="1">
        <a:lnSpc>
          <a:spcPct val="130000"/>
        </a:lnSpc>
        <a:spcBef>
          <a:spcPts val="450"/>
        </a:spcBef>
        <a:spcAft>
          <a:spcPts val="450"/>
        </a:spcAft>
        <a:buClr>
          <a:srgbClr val="445469"/>
        </a:buClr>
        <a:buFont typeface="Arial" panose="020B0604020202020204" pitchFamily="34" charset="0"/>
        <a:buChar char="­"/>
        <a:defRPr sz="1400" kern="1200">
          <a:solidFill>
            <a:srgbClr val="445469"/>
          </a:solidFill>
          <a:latin typeface="+mj-lt"/>
          <a:ea typeface="Avenir Next" charset="0"/>
          <a:cs typeface="Avenir Next" charset="0"/>
        </a:defRPr>
      </a:lvl4pPr>
      <a:lvl5pPr marL="15430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400" kern="1200">
          <a:solidFill>
            <a:srgbClr val="445469"/>
          </a:solidFill>
          <a:latin typeface="+mj-lt"/>
          <a:ea typeface="Avenir Next" charset="0"/>
          <a:cs typeface="Avenir Next"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Angular 2</a:t>
            </a:r>
            <a:r>
              <a:rPr lang="en-US" dirty="0"/>
              <a:t> </a:t>
            </a:r>
            <a:r>
              <a:rPr lang="en-US" dirty="0" smtClean="0"/>
              <a:t>Intro</a:t>
            </a:r>
            <a:endParaRPr lang="en-US" dirty="0"/>
          </a:p>
        </p:txBody>
      </p:sp>
    </p:spTree>
    <p:extLst>
      <p:ext uri="{BB962C8B-B14F-4D97-AF65-F5344CB8AC3E}">
        <p14:creationId xmlns:p14="http://schemas.microsoft.com/office/powerpoint/2010/main" val="515642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328" y="160736"/>
            <a:ext cx="4098342" cy="449626"/>
          </a:xfrm>
          <a:prstGeom prst="rect">
            <a:avLst/>
          </a:prstGeom>
        </p:spPr>
        <p:txBody>
          <a:bodyPr wrap="none" lIns="64279" tIns="32139" rIns="64279" bIns="32139">
            <a:spAutoFit/>
          </a:bodyPr>
          <a:lstStyle/>
          <a:p>
            <a:r>
              <a:rPr lang="en-US" sz="2500" b="1" dirty="0">
                <a:solidFill>
                  <a:srgbClr val="FF6600"/>
                </a:solidFill>
              </a:rPr>
              <a:t>Why use a JS MVC framework</a:t>
            </a:r>
          </a:p>
        </p:txBody>
      </p:sp>
      <p:sp>
        <p:nvSpPr>
          <p:cNvPr id="4" name="Прямоугольник 3"/>
          <p:cNvSpPr/>
          <p:nvPr/>
        </p:nvSpPr>
        <p:spPr>
          <a:xfrm>
            <a:off x="5750720" y="1660922"/>
            <a:ext cx="3161109" cy="4681554"/>
          </a:xfrm>
          <a:prstGeom prst="rect">
            <a:avLst/>
          </a:prstGeom>
        </p:spPr>
        <p:txBody>
          <a:bodyPr wrap="square" lIns="64279" tIns="32139" rIns="64279" bIns="32139">
            <a:spAutoFit/>
          </a:bodyPr>
          <a:lstStyle/>
          <a:p>
            <a:pPr marL="321393" indent="-321393">
              <a:buFont typeface="Arial"/>
              <a:buChar char="•"/>
            </a:pPr>
            <a:r>
              <a:rPr lang="en-US" sz="2000" b="1" dirty="0"/>
              <a:t>Scalability</a:t>
            </a:r>
            <a:r>
              <a:rPr lang="en-US" sz="2000" dirty="0"/>
              <a:t> - The more clients that use an application, the more client machines that are available, whereas the server processing capabilities remain constant</a:t>
            </a:r>
          </a:p>
          <a:p>
            <a:pPr marL="321393" indent="-321393">
              <a:buFont typeface="Arial"/>
              <a:buChar char="•"/>
            </a:pPr>
            <a:r>
              <a:rPr lang="en-US" sz="2000" dirty="0"/>
              <a:t>Immediate </a:t>
            </a:r>
            <a:r>
              <a:rPr lang="en-US" sz="2000" b="1" dirty="0"/>
              <a:t>user response</a:t>
            </a:r>
          </a:p>
          <a:p>
            <a:pPr marL="321393" indent="-321393">
              <a:buFont typeface="Arial"/>
              <a:buChar char="•"/>
            </a:pPr>
            <a:r>
              <a:rPr lang="en-US" sz="2000" dirty="0"/>
              <a:t>Organized </a:t>
            </a:r>
            <a:r>
              <a:rPr lang="en-US" sz="2000" b="1" dirty="0"/>
              <a:t>programming model</a:t>
            </a:r>
          </a:p>
          <a:p>
            <a:pPr marL="321393" indent="-321393">
              <a:buFont typeface="Arial"/>
              <a:buChar char="•"/>
            </a:pPr>
            <a:r>
              <a:rPr lang="en-US" sz="2000" dirty="0"/>
              <a:t>Client side </a:t>
            </a:r>
            <a:r>
              <a:rPr lang="en-US" sz="2000" b="1" dirty="0"/>
              <a:t>state management</a:t>
            </a:r>
          </a:p>
          <a:p>
            <a:pPr marL="321393" indent="-321393">
              <a:buFont typeface="Arial"/>
              <a:buChar char="•"/>
            </a:pPr>
            <a:r>
              <a:rPr lang="en-US" sz="2000" b="1" dirty="0"/>
              <a:t>Offline</a:t>
            </a:r>
            <a:r>
              <a:rPr lang="en-US" sz="2000" dirty="0"/>
              <a:t> applications</a:t>
            </a:r>
          </a:p>
          <a:p>
            <a:pPr marL="321393" indent="-321393">
              <a:buFont typeface="Arial"/>
              <a:buChar char="•"/>
            </a:pPr>
            <a:r>
              <a:rPr lang="en-US" sz="2000" dirty="0"/>
              <a:t>Interoperability</a:t>
            </a:r>
          </a:p>
        </p:txBody>
      </p:sp>
      <p:pic>
        <p:nvPicPr>
          <p:cNvPr id="5" name="Изображение 4"/>
          <p:cNvPicPr>
            <a:picLocks noChangeAspect="1"/>
          </p:cNvPicPr>
          <p:nvPr/>
        </p:nvPicPr>
        <p:blipFill>
          <a:blip r:embed="rId3"/>
          <a:stretch>
            <a:fillRect/>
          </a:stretch>
        </p:blipFill>
        <p:spPr>
          <a:xfrm>
            <a:off x="339329" y="1125141"/>
            <a:ext cx="4554141" cy="5306732"/>
          </a:xfrm>
          <a:prstGeom prst="rect">
            <a:avLst/>
          </a:prstGeom>
        </p:spPr>
      </p:pic>
      <p:sp>
        <p:nvSpPr>
          <p:cNvPr id="6" name="Прямоугольник 5"/>
          <p:cNvSpPr/>
          <p:nvPr/>
        </p:nvSpPr>
        <p:spPr>
          <a:xfrm>
            <a:off x="3232548" y="803673"/>
            <a:ext cx="2717661" cy="372682"/>
          </a:xfrm>
          <a:prstGeom prst="rect">
            <a:avLst/>
          </a:prstGeom>
        </p:spPr>
        <p:txBody>
          <a:bodyPr wrap="none" lIns="64279" tIns="32139" rIns="64279" bIns="32139">
            <a:spAutoFit/>
          </a:bodyPr>
          <a:lstStyle/>
          <a:p>
            <a:r>
              <a:rPr lang="en-US" sz="2000" dirty="0"/>
              <a:t>JSMVC Web Applications</a:t>
            </a:r>
            <a:endParaRPr lang="ru-RU" sz="2000" dirty="0"/>
          </a:p>
        </p:txBody>
      </p:sp>
    </p:spTree>
    <p:extLst>
      <p:ext uri="{BB962C8B-B14F-4D97-AF65-F5344CB8AC3E}">
        <p14:creationId xmlns:p14="http://schemas.microsoft.com/office/powerpoint/2010/main" val="2021411410"/>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32172" y="267892"/>
            <a:ext cx="5546836" cy="449626"/>
          </a:xfrm>
          <a:prstGeom prst="rect">
            <a:avLst/>
          </a:prstGeom>
        </p:spPr>
        <p:txBody>
          <a:bodyPr wrap="none" lIns="64279" tIns="32139" rIns="64279" bIns="32139">
            <a:spAutoFit/>
          </a:bodyPr>
          <a:lstStyle/>
          <a:p>
            <a:r>
              <a:rPr lang="en-US" sz="2500" b="1" dirty="0">
                <a:solidFill>
                  <a:srgbClr val="FF6600"/>
                </a:solidFill>
              </a:rPr>
              <a:t>Data Flow for modern web development </a:t>
            </a:r>
          </a:p>
        </p:txBody>
      </p:sp>
      <p:pic>
        <p:nvPicPr>
          <p:cNvPr id="3" name="Изображение 2"/>
          <p:cNvPicPr>
            <a:picLocks noChangeAspect="1"/>
          </p:cNvPicPr>
          <p:nvPr/>
        </p:nvPicPr>
        <p:blipFill>
          <a:blip r:embed="rId2"/>
          <a:stretch>
            <a:fillRect/>
          </a:stretch>
        </p:blipFill>
        <p:spPr>
          <a:xfrm>
            <a:off x="1" y="857251"/>
            <a:ext cx="9117211" cy="5518547"/>
          </a:xfrm>
          <a:prstGeom prst="rect">
            <a:avLst/>
          </a:prstGeom>
        </p:spPr>
      </p:pic>
    </p:spTree>
    <p:extLst>
      <p:ext uri="{BB962C8B-B14F-4D97-AF65-F5344CB8AC3E}">
        <p14:creationId xmlns:p14="http://schemas.microsoft.com/office/powerpoint/2010/main" val="120581404"/>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9631"/>
          </a:xfrm>
          <a:prstGeom prst="rect">
            <a:avLst/>
          </a:prstGeom>
        </p:spPr>
      </p:pic>
    </p:spTree>
    <p:extLst>
      <p:ext uri="{BB962C8B-B14F-4D97-AF65-F5344CB8AC3E}">
        <p14:creationId xmlns:p14="http://schemas.microsoft.com/office/powerpoint/2010/main" val="145286572"/>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7000" y="254000"/>
            <a:ext cx="6350000" cy="6350000"/>
          </a:xfrm>
          <a:prstGeom prst="rect">
            <a:avLst/>
          </a:prstGeom>
        </p:spPr>
      </p:pic>
    </p:spTree>
    <p:extLst>
      <p:ext uri="{BB962C8B-B14F-4D97-AF65-F5344CB8AC3E}">
        <p14:creationId xmlns:p14="http://schemas.microsoft.com/office/powerpoint/2010/main" val="2230184404"/>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0640" y="0"/>
            <a:ext cx="6670247" cy="6702315"/>
          </a:xfrm>
          <a:prstGeom prst="rect">
            <a:avLst/>
          </a:prstGeom>
        </p:spPr>
      </p:pic>
    </p:spTree>
    <p:extLst>
      <p:ext uri="{BB962C8B-B14F-4D97-AF65-F5344CB8AC3E}">
        <p14:creationId xmlns:p14="http://schemas.microsoft.com/office/powerpoint/2010/main" val="1771900167"/>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6560" y="0"/>
            <a:ext cx="8466158" cy="6718910"/>
          </a:xfrm>
          <a:prstGeom prst="rect">
            <a:avLst/>
          </a:prstGeom>
        </p:spPr>
      </p:pic>
    </p:spTree>
    <p:extLst>
      <p:ext uri="{BB962C8B-B14F-4D97-AF65-F5344CB8AC3E}">
        <p14:creationId xmlns:p14="http://schemas.microsoft.com/office/powerpoint/2010/main" val="3319464923"/>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98500"/>
            <a:ext cx="9144000" cy="5449824"/>
          </a:xfrm>
          <a:prstGeom prst="rect">
            <a:avLst/>
          </a:prstGeom>
        </p:spPr>
      </p:pic>
    </p:spTree>
    <p:extLst>
      <p:ext uri="{BB962C8B-B14F-4D97-AF65-F5344CB8AC3E}">
        <p14:creationId xmlns:p14="http://schemas.microsoft.com/office/powerpoint/2010/main" val="2220604209"/>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0200"/>
            <a:ext cx="9144000" cy="6175498"/>
          </a:xfrm>
          <a:prstGeom prst="rect">
            <a:avLst/>
          </a:prstGeom>
        </p:spPr>
      </p:pic>
    </p:spTree>
    <p:extLst>
      <p:ext uri="{BB962C8B-B14F-4D97-AF65-F5344CB8AC3E}">
        <p14:creationId xmlns:p14="http://schemas.microsoft.com/office/powerpoint/2010/main" val="3409462527"/>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4125"/>
          <a:stretch/>
        </p:blipFill>
        <p:spPr>
          <a:xfrm>
            <a:off x="0" y="1448968"/>
            <a:ext cx="9144000" cy="4717190"/>
          </a:xfrm>
          <a:prstGeom prst="rect">
            <a:avLst/>
          </a:prstGeom>
        </p:spPr>
      </p:pic>
      <p:sp>
        <p:nvSpPr>
          <p:cNvPr id="3" name="TextBox 2"/>
          <p:cNvSpPr txBox="1"/>
          <p:nvPr/>
        </p:nvSpPr>
        <p:spPr>
          <a:xfrm>
            <a:off x="1824330" y="339882"/>
            <a:ext cx="5288978" cy="707886"/>
          </a:xfrm>
          <a:prstGeom prst="rect">
            <a:avLst/>
          </a:prstGeom>
          <a:noFill/>
        </p:spPr>
        <p:txBody>
          <a:bodyPr wrap="none" rtlCol="0">
            <a:spAutoFit/>
          </a:bodyPr>
          <a:lstStyle/>
          <a:p>
            <a:r>
              <a:rPr lang="en-US" sz="4000" b="1" dirty="0" smtClean="0"/>
              <a:t>Thinking in components</a:t>
            </a:r>
            <a:endParaRPr lang="ru-RU" sz="4000" b="1" dirty="0"/>
          </a:p>
        </p:txBody>
      </p:sp>
    </p:spTree>
    <p:extLst>
      <p:ext uri="{BB962C8B-B14F-4D97-AF65-F5344CB8AC3E}">
        <p14:creationId xmlns:p14="http://schemas.microsoft.com/office/powerpoint/2010/main" val="4095528491"/>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7439"/>
          <a:stretch/>
        </p:blipFill>
        <p:spPr>
          <a:xfrm>
            <a:off x="0" y="1484744"/>
            <a:ext cx="9144000" cy="4924729"/>
          </a:xfrm>
          <a:prstGeom prst="rect">
            <a:avLst/>
          </a:prstGeom>
        </p:spPr>
      </p:pic>
      <p:sp>
        <p:nvSpPr>
          <p:cNvPr id="3" name="TextBox 2"/>
          <p:cNvSpPr txBox="1"/>
          <p:nvPr/>
        </p:nvSpPr>
        <p:spPr>
          <a:xfrm>
            <a:off x="1824330" y="339882"/>
            <a:ext cx="5288978" cy="707886"/>
          </a:xfrm>
          <a:prstGeom prst="rect">
            <a:avLst/>
          </a:prstGeom>
          <a:noFill/>
        </p:spPr>
        <p:txBody>
          <a:bodyPr wrap="none" rtlCol="0">
            <a:spAutoFit/>
          </a:bodyPr>
          <a:lstStyle/>
          <a:p>
            <a:r>
              <a:rPr lang="en-US" sz="4000" b="1" dirty="0" smtClean="0"/>
              <a:t>Thinking in components</a:t>
            </a:r>
            <a:endParaRPr lang="ru-RU" sz="4000" b="1" dirty="0"/>
          </a:p>
        </p:txBody>
      </p:sp>
    </p:spTree>
    <p:extLst>
      <p:ext uri="{BB962C8B-B14F-4D97-AF65-F5344CB8AC3E}">
        <p14:creationId xmlns:p14="http://schemas.microsoft.com/office/powerpoint/2010/main" val="4450813"/>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idx="4294967295"/>
          </p:nvPr>
        </p:nvSpPr>
        <p:spPr>
          <a:xfrm>
            <a:off x="550863" y="365125"/>
            <a:ext cx="8593137" cy="503238"/>
          </a:xfrm>
        </p:spPr>
        <p:txBody>
          <a:bodyPr/>
          <a:lstStyle/>
          <a:p>
            <a:r>
              <a:rPr lang="en-US" sz="2500" spc="-77" dirty="0"/>
              <a:t>Why</a:t>
            </a:r>
            <a:r>
              <a:rPr lang="en-US" sz="2500" spc="4" dirty="0"/>
              <a:t> to </a:t>
            </a:r>
            <a:r>
              <a:rPr lang="en-US" sz="2500" spc="7" dirty="0"/>
              <a:t>use</a:t>
            </a:r>
            <a:r>
              <a:rPr lang="en-US" sz="2500" spc="4" dirty="0"/>
              <a:t> </a:t>
            </a:r>
            <a:r>
              <a:rPr lang="en-US" sz="2500" spc="-46" dirty="0"/>
              <a:t>HTML5</a:t>
            </a:r>
            <a:r>
              <a:rPr lang="en-US" sz="2500" spc="4" dirty="0"/>
              <a:t> </a:t>
            </a:r>
            <a:r>
              <a:rPr lang="en-US" sz="2500" spc="7" dirty="0"/>
              <a:t>frameworks</a:t>
            </a:r>
            <a:endParaRPr lang="ru-RU" sz="2500" dirty="0"/>
          </a:p>
        </p:txBody>
      </p:sp>
      <p:sp>
        <p:nvSpPr>
          <p:cNvPr id="4" name="object 3"/>
          <p:cNvSpPr txBox="1"/>
          <p:nvPr/>
        </p:nvSpPr>
        <p:spPr>
          <a:xfrm>
            <a:off x="696516" y="1904613"/>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5" name="object 4"/>
          <p:cNvSpPr txBox="1"/>
          <p:nvPr/>
        </p:nvSpPr>
        <p:spPr>
          <a:xfrm>
            <a:off x="1009056" y="1854876"/>
            <a:ext cx="6133356" cy="400350"/>
          </a:xfrm>
          <a:prstGeom prst="rect">
            <a:avLst/>
          </a:prstGeom>
        </p:spPr>
        <p:txBody>
          <a:bodyPr vert="horz" wrap="square" lIns="0" tIns="0" rIns="0" bIns="0" rtlCol="0">
            <a:spAutoFit/>
          </a:bodyPr>
          <a:lstStyle/>
          <a:p>
            <a:pPr marL="8927">
              <a:tabLst>
                <a:tab pos="794961" algn="l"/>
                <a:tab pos="1509132" algn="l"/>
                <a:tab pos="2169739" algn="l"/>
                <a:tab pos="4301091" algn="l"/>
              </a:tabLst>
            </a:pPr>
            <a:r>
              <a:rPr lang="en-US" sz="2600" spc="-34" dirty="0">
                <a:latin typeface="Arial"/>
                <a:cs typeface="Arial"/>
              </a:rPr>
              <a:t>D</a:t>
            </a:r>
            <a:r>
              <a:rPr sz="2600" spc="32" dirty="0">
                <a:latin typeface="Arial"/>
                <a:cs typeface="Arial"/>
              </a:rPr>
              <a:t>eal	with	</a:t>
            </a:r>
            <a:r>
              <a:rPr sz="2600" spc="84" dirty="0">
                <a:latin typeface="Arial"/>
                <a:cs typeface="Arial"/>
              </a:rPr>
              <a:t>c</a:t>
            </a:r>
            <a:r>
              <a:rPr sz="2600" spc="11" dirty="0">
                <a:latin typeface="Arial"/>
                <a:cs typeface="Arial"/>
              </a:rPr>
              <a:t>r</a:t>
            </a:r>
            <a:r>
              <a:rPr sz="2600" spc="21" dirty="0">
                <a:latin typeface="Arial"/>
                <a:cs typeface="Arial"/>
              </a:rPr>
              <a:t>oss-b</a:t>
            </a:r>
            <a:r>
              <a:rPr sz="2600" spc="-32" dirty="0">
                <a:latin typeface="Arial"/>
                <a:cs typeface="Arial"/>
              </a:rPr>
              <a:t>r</a:t>
            </a:r>
            <a:r>
              <a:rPr sz="2600" dirty="0">
                <a:latin typeface="Arial"/>
                <a:cs typeface="Arial"/>
              </a:rPr>
              <a:t>owser</a:t>
            </a:r>
            <a:r>
              <a:rPr lang="en-US" sz="2600" dirty="0">
                <a:latin typeface="Arial"/>
                <a:cs typeface="Arial"/>
              </a:rPr>
              <a:t> </a:t>
            </a:r>
            <a:r>
              <a:rPr sz="2600" spc="32" dirty="0">
                <a:latin typeface="Arial"/>
                <a:cs typeface="Arial"/>
              </a:rPr>
              <a:t>compatibility</a:t>
            </a:r>
            <a:endParaRPr sz="2600" dirty="0">
              <a:latin typeface="Arial"/>
              <a:cs typeface="Arial"/>
            </a:endParaRPr>
          </a:p>
        </p:txBody>
      </p:sp>
      <p:sp>
        <p:nvSpPr>
          <p:cNvPr id="6" name="object 5"/>
          <p:cNvSpPr txBox="1"/>
          <p:nvPr/>
        </p:nvSpPr>
        <p:spPr>
          <a:xfrm>
            <a:off x="696516" y="2663637"/>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7" name="object 6"/>
          <p:cNvSpPr txBox="1"/>
          <p:nvPr/>
        </p:nvSpPr>
        <p:spPr>
          <a:xfrm>
            <a:off x="1009055" y="2613900"/>
            <a:ext cx="8134945" cy="400350"/>
          </a:xfrm>
          <a:prstGeom prst="rect">
            <a:avLst/>
          </a:prstGeom>
        </p:spPr>
        <p:txBody>
          <a:bodyPr vert="horz" wrap="square" lIns="0" tIns="0" rIns="0" bIns="0" rtlCol="0">
            <a:spAutoFit/>
          </a:bodyPr>
          <a:lstStyle/>
          <a:p>
            <a:pPr marL="8927">
              <a:tabLst>
                <a:tab pos="883786" algn="l"/>
                <a:tab pos="1598403" algn="l"/>
                <a:tab pos="3277151" algn="l"/>
                <a:tab pos="4092644" algn="l"/>
              </a:tabLst>
            </a:pPr>
            <a:r>
              <a:rPr sz="2600" dirty="0">
                <a:latin typeface="Arial"/>
                <a:cs typeface="Arial"/>
              </a:rPr>
              <a:t>Make	your	</a:t>
            </a:r>
            <a:r>
              <a:rPr sz="2600" spc="34" dirty="0">
                <a:latin typeface="Arial"/>
                <a:cs typeface="Arial"/>
              </a:rPr>
              <a:t>application	mo</a:t>
            </a:r>
            <a:r>
              <a:rPr sz="2600" spc="-46" dirty="0">
                <a:latin typeface="Arial"/>
                <a:cs typeface="Arial"/>
              </a:rPr>
              <a:t>r</a:t>
            </a:r>
            <a:r>
              <a:rPr sz="2600" dirty="0">
                <a:latin typeface="Arial"/>
                <a:cs typeface="Arial"/>
              </a:rPr>
              <a:t>e	</a:t>
            </a:r>
            <a:r>
              <a:rPr sz="2600" spc="18" dirty="0">
                <a:latin typeface="Arial"/>
                <a:cs typeface="Arial"/>
              </a:rPr>
              <a:t>structu</a:t>
            </a:r>
            <a:r>
              <a:rPr sz="2600" spc="-32" dirty="0">
                <a:latin typeface="Arial"/>
                <a:cs typeface="Arial"/>
              </a:rPr>
              <a:t>r</a:t>
            </a:r>
            <a:r>
              <a:rPr sz="2600" spc="67" dirty="0">
                <a:latin typeface="Arial"/>
                <a:cs typeface="Arial"/>
              </a:rPr>
              <a:t>ed</a:t>
            </a:r>
            <a:endParaRPr sz="2600" dirty="0">
              <a:latin typeface="Arial"/>
              <a:cs typeface="Arial"/>
            </a:endParaRPr>
          </a:p>
        </p:txBody>
      </p:sp>
      <p:sp>
        <p:nvSpPr>
          <p:cNvPr id="8" name="object 7"/>
          <p:cNvSpPr txBox="1"/>
          <p:nvPr/>
        </p:nvSpPr>
        <p:spPr>
          <a:xfrm>
            <a:off x="696516" y="3422660"/>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9" name="object 8"/>
          <p:cNvSpPr txBox="1"/>
          <p:nvPr/>
        </p:nvSpPr>
        <p:spPr>
          <a:xfrm>
            <a:off x="1009055" y="3372923"/>
            <a:ext cx="7206257" cy="400350"/>
          </a:xfrm>
          <a:prstGeom prst="rect">
            <a:avLst/>
          </a:prstGeom>
        </p:spPr>
        <p:txBody>
          <a:bodyPr vert="horz" wrap="square" lIns="0" tIns="0" rIns="0" bIns="0" rtlCol="0">
            <a:spAutoFit/>
          </a:bodyPr>
          <a:lstStyle/>
          <a:p>
            <a:pPr marL="8927">
              <a:tabLst>
                <a:tab pos="705243" algn="l"/>
                <a:tab pos="1848362" algn="l"/>
                <a:tab pos="3182076" algn="l"/>
              </a:tabLst>
            </a:pPr>
            <a:r>
              <a:rPr sz="2600" dirty="0">
                <a:latin typeface="Arial"/>
                <a:cs typeface="Arial"/>
              </a:rPr>
              <a:t>May	</a:t>
            </a:r>
            <a:r>
              <a:rPr sz="2600" spc="39" dirty="0">
                <a:latin typeface="Arial"/>
                <a:cs typeface="Arial"/>
              </a:rPr>
              <a:t>include	</a:t>
            </a:r>
            <a:r>
              <a:rPr sz="2600" spc="-46" dirty="0">
                <a:latin typeface="Arial"/>
                <a:cs typeface="Arial"/>
              </a:rPr>
              <a:t>r</a:t>
            </a:r>
            <a:r>
              <a:rPr sz="2600" spc="18" dirty="0">
                <a:latin typeface="Arial"/>
                <a:cs typeface="Arial"/>
              </a:rPr>
              <a:t>eusable</a:t>
            </a:r>
            <a:r>
              <a:rPr sz="2600" dirty="0">
                <a:latin typeface="Arial"/>
                <a:cs typeface="Arial"/>
              </a:rPr>
              <a:t>	</a:t>
            </a:r>
            <a:r>
              <a:rPr sz="2600" spc="28" dirty="0">
                <a:latin typeface="Arial"/>
                <a:cs typeface="Arial"/>
              </a:rPr>
              <a:t>components</a:t>
            </a:r>
            <a:endParaRPr sz="2600" dirty="0">
              <a:latin typeface="Arial"/>
              <a:cs typeface="Arial"/>
            </a:endParaRPr>
          </a:p>
        </p:txBody>
      </p:sp>
      <p:sp>
        <p:nvSpPr>
          <p:cNvPr id="10" name="object 9"/>
          <p:cNvSpPr txBox="1"/>
          <p:nvPr/>
        </p:nvSpPr>
        <p:spPr>
          <a:xfrm>
            <a:off x="696516" y="4181684"/>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11" name="object 10"/>
          <p:cNvSpPr txBox="1"/>
          <p:nvPr/>
        </p:nvSpPr>
        <p:spPr>
          <a:xfrm>
            <a:off x="1009057" y="4131946"/>
            <a:ext cx="7688459" cy="400350"/>
          </a:xfrm>
          <a:prstGeom prst="rect">
            <a:avLst/>
          </a:prstGeom>
        </p:spPr>
        <p:txBody>
          <a:bodyPr vert="horz" wrap="square" lIns="0" tIns="0" rIns="0" bIns="0" rtlCol="0">
            <a:spAutoFit/>
          </a:bodyPr>
          <a:lstStyle/>
          <a:p>
            <a:pPr marL="8927">
              <a:tabLst>
                <a:tab pos="883786" algn="l"/>
                <a:tab pos="2913370" algn="l"/>
                <a:tab pos="3728864" algn="l"/>
              </a:tabLst>
            </a:pPr>
            <a:r>
              <a:rPr sz="2600" dirty="0">
                <a:latin typeface="Arial"/>
                <a:cs typeface="Arial"/>
              </a:rPr>
              <a:t>Make	</a:t>
            </a:r>
            <a:r>
              <a:rPr sz="2600" spc="84" dirty="0">
                <a:latin typeface="Arial"/>
                <a:cs typeface="Arial"/>
              </a:rPr>
              <a:t>p</a:t>
            </a:r>
            <a:r>
              <a:rPr sz="2600" spc="4" dirty="0">
                <a:latin typeface="Arial"/>
                <a:cs typeface="Arial"/>
              </a:rPr>
              <a:t>r</a:t>
            </a:r>
            <a:r>
              <a:rPr sz="2600" spc="15" dirty="0">
                <a:latin typeface="Arial"/>
                <a:cs typeface="Arial"/>
              </a:rPr>
              <a:t>ogrammers</a:t>
            </a:r>
            <a:r>
              <a:rPr sz="2600" dirty="0">
                <a:latin typeface="Arial"/>
                <a:cs typeface="Arial"/>
              </a:rPr>
              <a:t>	mo</a:t>
            </a:r>
            <a:r>
              <a:rPr sz="2600" spc="-46" dirty="0">
                <a:latin typeface="Arial"/>
                <a:cs typeface="Arial"/>
              </a:rPr>
              <a:t>r</a:t>
            </a:r>
            <a:r>
              <a:rPr sz="2600" dirty="0">
                <a:latin typeface="Arial"/>
                <a:cs typeface="Arial"/>
              </a:rPr>
              <a:t>e	</a:t>
            </a:r>
            <a:r>
              <a:rPr sz="2600" spc="84" dirty="0">
                <a:latin typeface="Arial"/>
                <a:cs typeface="Arial"/>
              </a:rPr>
              <a:t>p</a:t>
            </a:r>
            <a:r>
              <a:rPr sz="2600" spc="4" dirty="0">
                <a:latin typeface="Arial"/>
                <a:cs typeface="Arial"/>
              </a:rPr>
              <a:t>r</a:t>
            </a:r>
            <a:r>
              <a:rPr sz="2600" spc="34" dirty="0">
                <a:latin typeface="Arial"/>
                <a:cs typeface="Arial"/>
              </a:rPr>
              <a:t>oductive</a:t>
            </a:r>
            <a:endParaRPr sz="2600" dirty="0">
              <a:latin typeface="Arial"/>
              <a:cs typeface="Arial"/>
            </a:endParaRPr>
          </a:p>
        </p:txBody>
      </p:sp>
      <p:sp>
        <p:nvSpPr>
          <p:cNvPr id="12" name="object 11"/>
          <p:cNvSpPr txBox="1"/>
          <p:nvPr/>
        </p:nvSpPr>
        <p:spPr>
          <a:xfrm>
            <a:off x="696516" y="4940707"/>
            <a:ext cx="138410" cy="292147"/>
          </a:xfrm>
          <a:prstGeom prst="rect">
            <a:avLst/>
          </a:prstGeom>
        </p:spPr>
        <p:txBody>
          <a:bodyPr vert="horz" wrap="square" lIns="0" tIns="0" rIns="0" bIns="0" rtlCol="0">
            <a:spAutoFit/>
          </a:bodyPr>
          <a:lstStyle/>
          <a:p>
            <a:pPr marL="8927"/>
            <a:r>
              <a:rPr sz="1900" spc="285" dirty="0">
                <a:latin typeface="Arial"/>
                <a:cs typeface="Arial"/>
              </a:rPr>
              <a:t>•</a:t>
            </a:r>
            <a:endParaRPr sz="1900">
              <a:latin typeface="Arial"/>
              <a:cs typeface="Arial"/>
            </a:endParaRPr>
          </a:p>
        </p:txBody>
      </p:sp>
      <p:sp>
        <p:nvSpPr>
          <p:cNvPr id="13" name="object 12"/>
          <p:cNvSpPr txBox="1"/>
          <p:nvPr/>
        </p:nvSpPr>
        <p:spPr>
          <a:xfrm>
            <a:off x="1009055" y="4890970"/>
            <a:ext cx="8134945" cy="400350"/>
          </a:xfrm>
          <a:prstGeom prst="rect">
            <a:avLst/>
          </a:prstGeom>
        </p:spPr>
        <p:txBody>
          <a:bodyPr vert="horz" wrap="square" lIns="0" tIns="0" rIns="0" bIns="0" rtlCol="0">
            <a:spAutoFit/>
          </a:bodyPr>
          <a:lstStyle/>
          <a:p>
            <a:pPr marL="8927">
              <a:tabLst>
                <a:tab pos="973058" algn="l"/>
                <a:tab pos="1509132" algn="l"/>
                <a:tab pos="2670106" algn="l"/>
                <a:tab pos="3027636" algn="l"/>
                <a:tab pos="4402861" algn="l"/>
                <a:tab pos="5438855" algn="l"/>
              </a:tabLst>
            </a:pPr>
            <a:r>
              <a:rPr sz="2600" dirty="0">
                <a:latin typeface="Arial"/>
                <a:cs typeface="Arial"/>
              </a:rPr>
              <a:t>Lower	the	amount	of	manually</a:t>
            </a:r>
            <a:r>
              <a:rPr lang="en-US" sz="2600" dirty="0">
                <a:latin typeface="Arial"/>
                <a:cs typeface="Arial"/>
              </a:rPr>
              <a:t> </a:t>
            </a:r>
            <a:r>
              <a:rPr sz="2600" dirty="0">
                <a:latin typeface="Arial"/>
                <a:cs typeface="Arial"/>
              </a:rPr>
              <a:t>written	</a:t>
            </a:r>
            <a:r>
              <a:rPr sz="2600" spc="67" dirty="0">
                <a:latin typeface="Arial"/>
                <a:cs typeface="Arial"/>
              </a:rPr>
              <a:t>code</a:t>
            </a:r>
            <a:endParaRPr sz="2600" dirty="0">
              <a:latin typeface="Arial"/>
              <a:cs typeface="Arial"/>
            </a:endParaRPr>
          </a:p>
        </p:txBody>
      </p:sp>
    </p:spTree>
    <p:extLst>
      <p:ext uri="{BB962C8B-B14F-4D97-AF65-F5344CB8AC3E}">
        <p14:creationId xmlns:p14="http://schemas.microsoft.com/office/powerpoint/2010/main" val="1209041223"/>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0"/>
            <a:ext cx="7780098" cy="6763058"/>
          </a:xfrm>
          <a:prstGeom prst="rect">
            <a:avLst/>
          </a:prstGeom>
        </p:spPr>
      </p:pic>
    </p:spTree>
    <p:extLst>
      <p:ext uri="{BB962C8B-B14F-4D97-AF65-F5344CB8AC3E}">
        <p14:creationId xmlns:p14="http://schemas.microsoft.com/office/powerpoint/2010/main" val="466322546"/>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3600" y="0"/>
            <a:ext cx="7276055" cy="6615512"/>
          </a:xfrm>
          <a:prstGeom prst="rect">
            <a:avLst/>
          </a:prstGeom>
        </p:spPr>
      </p:pic>
    </p:spTree>
    <p:extLst>
      <p:ext uri="{BB962C8B-B14F-4D97-AF65-F5344CB8AC3E}">
        <p14:creationId xmlns:p14="http://schemas.microsoft.com/office/powerpoint/2010/main" val="1694365365"/>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10160" y="415926"/>
            <a:ext cx="9144000" cy="5654982"/>
          </a:xfrm>
          <a:prstGeom prst="rect">
            <a:avLst/>
          </a:prstGeom>
        </p:spPr>
      </p:pic>
    </p:spTree>
    <p:extLst>
      <p:ext uri="{BB962C8B-B14F-4D97-AF65-F5344CB8AC3E}">
        <p14:creationId xmlns:p14="http://schemas.microsoft.com/office/powerpoint/2010/main" val="241227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81280" y="228600"/>
            <a:ext cx="9144000" cy="6394494"/>
          </a:xfrm>
          <a:prstGeom prst="rect">
            <a:avLst/>
          </a:prstGeom>
        </p:spPr>
      </p:pic>
    </p:spTree>
    <p:extLst>
      <p:ext uri="{BB962C8B-B14F-4D97-AF65-F5344CB8AC3E}">
        <p14:creationId xmlns:p14="http://schemas.microsoft.com/office/powerpoint/2010/main" val="2316472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762000"/>
            <a:ext cx="9144000" cy="5333125"/>
          </a:xfrm>
          <a:prstGeom prst="rect">
            <a:avLst/>
          </a:prstGeom>
        </p:spPr>
      </p:pic>
    </p:spTree>
    <p:extLst>
      <p:ext uri="{BB962C8B-B14F-4D97-AF65-F5344CB8AC3E}">
        <p14:creationId xmlns:p14="http://schemas.microsoft.com/office/powerpoint/2010/main" val="394570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876300"/>
            <a:ext cx="9144000" cy="5101283"/>
          </a:xfrm>
          <a:prstGeom prst="rect">
            <a:avLst/>
          </a:prstGeom>
        </p:spPr>
      </p:pic>
    </p:spTree>
    <p:extLst>
      <p:ext uri="{BB962C8B-B14F-4D97-AF65-F5344CB8AC3E}">
        <p14:creationId xmlns:p14="http://schemas.microsoft.com/office/powerpoint/2010/main" val="370634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914400"/>
            <a:ext cx="9144000" cy="5016708"/>
          </a:xfrm>
          <a:prstGeom prst="rect">
            <a:avLst/>
          </a:prstGeom>
        </p:spPr>
      </p:pic>
    </p:spTree>
    <p:extLst>
      <p:ext uri="{BB962C8B-B14F-4D97-AF65-F5344CB8AC3E}">
        <p14:creationId xmlns:p14="http://schemas.microsoft.com/office/powerpoint/2010/main" val="1000413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06600"/>
            <a:ext cx="9144000" cy="2827053"/>
          </a:xfrm>
          <a:prstGeom prst="rect">
            <a:avLst/>
          </a:prstGeom>
        </p:spPr>
      </p:pic>
      <p:sp>
        <p:nvSpPr>
          <p:cNvPr id="3" name="Прямоугольник 2"/>
          <p:cNvSpPr/>
          <p:nvPr/>
        </p:nvSpPr>
        <p:spPr>
          <a:xfrm>
            <a:off x="339329" y="267892"/>
            <a:ext cx="3532438" cy="449626"/>
          </a:xfrm>
          <a:prstGeom prst="rect">
            <a:avLst/>
          </a:prstGeom>
        </p:spPr>
        <p:txBody>
          <a:bodyPr wrap="none" lIns="64279" tIns="32139" rIns="64279" bIns="32139">
            <a:spAutoFit/>
          </a:bodyPr>
          <a:lstStyle/>
          <a:p>
            <a:r>
              <a:rPr lang="en-US" sz="2500" b="1" dirty="0" smtClean="0">
                <a:solidFill>
                  <a:srgbClr val="FF6600"/>
                </a:solidFill>
              </a:rPr>
              <a:t>Angular 1 vs. 2 popularity</a:t>
            </a:r>
            <a:endParaRPr lang="en-US" sz="2500" b="1" dirty="0">
              <a:solidFill>
                <a:srgbClr val="FF6600"/>
              </a:solidFill>
            </a:endParaRPr>
          </a:p>
        </p:txBody>
      </p:sp>
    </p:spTree>
    <p:extLst>
      <p:ext uri="{BB962C8B-B14F-4D97-AF65-F5344CB8AC3E}">
        <p14:creationId xmlns:p14="http://schemas.microsoft.com/office/powerpoint/2010/main" val="3195272469"/>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9900" y="596900"/>
            <a:ext cx="5651500" cy="5651500"/>
          </a:xfrm>
          <a:prstGeom prst="rect">
            <a:avLst/>
          </a:prstGeom>
        </p:spPr>
      </p:pic>
    </p:spTree>
    <p:extLst>
      <p:ext uri="{BB962C8B-B14F-4D97-AF65-F5344CB8AC3E}">
        <p14:creationId xmlns:p14="http://schemas.microsoft.com/office/powerpoint/2010/main" val="1706593075"/>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0700" y="381000"/>
            <a:ext cx="8102600" cy="6083300"/>
          </a:xfrm>
          <a:prstGeom prst="rect">
            <a:avLst/>
          </a:prstGeom>
        </p:spPr>
      </p:pic>
    </p:spTree>
    <p:extLst>
      <p:ext uri="{BB962C8B-B14F-4D97-AF65-F5344CB8AC3E}">
        <p14:creationId xmlns:p14="http://schemas.microsoft.com/office/powerpoint/2010/main" val="1622309572"/>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idx="4294967295"/>
          </p:nvPr>
        </p:nvSpPr>
        <p:spPr>
          <a:xfrm>
            <a:off x="550863" y="365125"/>
            <a:ext cx="8593137" cy="503238"/>
          </a:xfrm>
        </p:spPr>
        <p:txBody>
          <a:bodyPr/>
          <a:lstStyle/>
          <a:p>
            <a:r>
              <a:rPr lang="en-US" sz="2500" spc="-15" dirty="0"/>
              <a:t>Frameworks</a:t>
            </a:r>
            <a:r>
              <a:rPr lang="en-US" sz="2500" spc="7" dirty="0"/>
              <a:t> </a:t>
            </a:r>
            <a:r>
              <a:rPr lang="en-US" sz="2500" spc="109" dirty="0" smtClean="0"/>
              <a:t>vs. </a:t>
            </a:r>
            <a:r>
              <a:rPr lang="en-US" sz="2500" spc="43" dirty="0" smtClean="0"/>
              <a:t>Libraries</a:t>
            </a:r>
            <a:endParaRPr lang="ru-RU" sz="2500" dirty="0"/>
          </a:p>
        </p:txBody>
      </p:sp>
      <p:sp>
        <p:nvSpPr>
          <p:cNvPr id="15" name="object 3"/>
          <p:cNvSpPr txBox="1"/>
          <p:nvPr/>
        </p:nvSpPr>
        <p:spPr>
          <a:xfrm>
            <a:off x="446484" y="1073547"/>
            <a:ext cx="10608469" cy="1534266"/>
          </a:xfrm>
          <a:prstGeom prst="rect">
            <a:avLst/>
          </a:prstGeom>
        </p:spPr>
        <p:txBody>
          <a:bodyPr vert="horz" wrap="square" lIns="0" tIns="0" rIns="0" bIns="0" rtlCol="0">
            <a:spAutoFit/>
          </a:bodyPr>
          <a:lstStyle/>
          <a:p>
            <a:pPr marL="410669" indent="-401742">
              <a:buFont typeface="Arial"/>
              <a:buChar char="•"/>
            </a:pPr>
            <a:r>
              <a:rPr sz="2600" spc="-4" dirty="0">
                <a:latin typeface="Arial"/>
                <a:cs typeface="Arial"/>
              </a:rPr>
              <a:t>Frameworks</a:t>
            </a:r>
            <a:r>
              <a:rPr sz="2600" spc="4" dirty="0">
                <a:latin typeface="Arial"/>
                <a:cs typeface="Arial"/>
              </a:rPr>
              <a:t> </a:t>
            </a:r>
            <a:r>
              <a:rPr sz="2600" spc="53" dirty="0">
                <a:latin typeface="Arial"/>
                <a:cs typeface="Arial"/>
              </a:rPr>
              <a:t>expect</a:t>
            </a:r>
            <a:r>
              <a:rPr sz="2600" spc="4" dirty="0">
                <a:latin typeface="Arial"/>
                <a:cs typeface="Arial"/>
              </a:rPr>
              <a:t> </a:t>
            </a:r>
            <a:r>
              <a:rPr sz="2600" spc="11" dirty="0" smtClean="0">
                <a:latin typeface="Arial"/>
                <a:cs typeface="Arial"/>
              </a:rPr>
              <a:t>you</a:t>
            </a:r>
            <a:r>
              <a:rPr lang="en-US" sz="2600" spc="7" dirty="0" smtClean="0">
                <a:latin typeface="Arial"/>
                <a:cs typeface="Arial"/>
              </a:rPr>
              <a:t> </a:t>
            </a:r>
            <a:r>
              <a:rPr sz="2600" spc="7" dirty="0">
                <a:latin typeface="Arial"/>
                <a:cs typeface="Arial"/>
              </a:rPr>
              <a:t>to</a:t>
            </a:r>
            <a:r>
              <a:rPr sz="2600" spc="4" dirty="0">
                <a:latin typeface="Arial"/>
                <a:cs typeface="Arial"/>
              </a:rPr>
              <a:t> </a:t>
            </a:r>
            <a:r>
              <a:rPr lang="en-US" sz="2600" spc="95" dirty="0">
                <a:latin typeface="Arial"/>
                <a:cs typeface="Arial"/>
              </a:rPr>
              <a:t>develop </a:t>
            </a:r>
            <a:r>
              <a:rPr sz="2600" spc="34" dirty="0" smtClean="0">
                <a:latin typeface="Arial"/>
                <a:cs typeface="Arial"/>
              </a:rPr>
              <a:t>using</a:t>
            </a:r>
            <a:r>
              <a:rPr lang="en-US" sz="2600" spc="4" dirty="0" smtClean="0">
                <a:latin typeface="Arial"/>
                <a:cs typeface="Arial"/>
              </a:rPr>
              <a:t> </a:t>
            </a:r>
            <a:r>
              <a:rPr sz="2600" spc="7" dirty="0">
                <a:latin typeface="Arial"/>
                <a:cs typeface="Arial"/>
              </a:rPr>
              <a:t>well</a:t>
            </a:r>
            <a:r>
              <a:rPr sz="2600" spc="4" dirty="0">
                <a:latin typeface="Arial"/>
                <a:cs typeface="Arial"/>
              </a:rPr>
              <a:t> </a:t>
            </a:r>
            <a:endParaRPr lang="en-US" sz="2600" spc="4" dirty="0" smtClean="0">
              <a:latin typeface="Arial"/>
              <a:cs typeface="Arial"/>
            </a:endParaRPr>
          </a:p>
          <a:p>
            <a:pPr marL="8927"/>
            <a:r>
              <a:rPr sz="2600" spc="46" dirty="0" smtClean="0">
                <a:latin typeface="Arial"/>
                <a:cs typeface="Arial"/>
              </a:rPr>
              <a:t>defined</a:t>
            </a:r>
            <a:r>
              <a:rPr sz="2600" spc="4" dirty="0" smtClean="0">
                <a:latin typeface="Arial"/>
                <a:cs typeface="Arial"/>
              </a:rPr>
              <a:t> </a:t>
            </a:r>
            <a:r>
              <a:rPr sz="2600" spc="7" dirty="0">
                <a:latin typeface="Arial"/>
                <a:cs typeface="Arial"/>
              </a:rPr>
              <a:t>rules.</a:t>
            </a:r>
            <a:endParaRPr sz="2600" dirty="0">
              <a:latin typeface="Arial"/>
              <a:cs typeface="Arial"/>
            </a:endParaRPr>
          </a:p>
          <a:p>
            <a:pPr marL="410669" marR="2861593" indent="-401742">
              <a:lnSpc>
                <a:spcPct val="198000"/>
              </a:lnSpc>
              <a:spcBef>
                <a:spcPts val="56"/>
              </a:spcBef>
              <a:buFont typeface="Arial"/>
              <a:buChar char="•"/>
            </a:pPr>
            <a:r>
              <a:rPr sz="2600" spc="21" dirty="0">
                <a:latin typeface="Arial"/>
                <a:cs typeface="Arial"/>
              </a:rPr>
              <a:t>Libraries</a:t>
            </a:r>
            <a:r>
              <a:rPr sz="2600" spc="4" dirty="0">
                <a:latin typeface="Arial"/>
                <a:cs typeface="Arial"/>
              </a:rPr>
              <a:t> </a:t>
            </a:r>
            <a:r>
              <a:rPr sz="2600" spc="7" dirty="0">
                <a:latin typeface="Arial"/>
                <a:cs typeface="Arial"/>
              </a:rPr>
              <a:t>just</a:t>
            </a:r>
            <a:r>
              <a:rPr sz="2600" spc="4" dirty="0">
                <a:latin typeface="Arial"/>
                <a:cs typeface="Arial"/>
              </a:rPr>
              <a:t> </a:t>
            </a:r>
            <a:r>
              <a:rPr sz="2600" spc="11" dirty="0">
                <a:latin typeface="Arial"/>
                <a:cs typeface="Arial"/>
              </a:rPr>
              <a:t>o</a:t>
            </a:r>
            <a:r>
              <a:rPr sz="2600" spc="-43" dirty="0">
                <a:latin typeface="Arial"/>
                <a:cs typeface="Arial"/>
              </a:rPr>
              <a:t>f</a:t>
            </a:r>
            <a:r>
              <a:rPr sz="2600" spc="7" dirty="0">
                <a:latin typeface="Arial"/>
                <a:cs typeface="Arial"/>
              </a:rPr>
              <a:t>fer</a:t>
            </a:r>
            <a:r>
              <a:rPr sz="2600" spc="4" dirty="0">
                <a:latin typeface="Arial"/>
                <a:cs typeface="Arial"/>
              </a:rPr>
              <a:t> </a:t>
            </a:r>
            <a:r>
              <a:rPr sz="2600" spc="-43" dirty="0">
                <a:latin typeface="Arial"/>
                <a:cs typeface="Arial"/>
              </a:rPr>
              <a:t>r</a:t>
            </a:r>
            <a:r>
              <a:rPr sz="2600" spc="28" dirty="0">
                <a:latin typeface="Arial"/>
                <a:cs typeface="Arial"/>
              </a:rPr>
              <a:t>eusable</a:t>
            </a:r>
            <a:r>
              <a:rPr lang="en-US" sz="2600" spc="28" dirty="0">
                <a:latin typeface="Arial"/>
                <a:cs typeface="Arial"/>
              </a:rPr>
              <a:t> </a:t>
            </a:r>
            <a:r>
              <a:rPr lang="en-US" sz="2600" spc="28" dirty="0" smtClean="0">
                <a:latin typeface="Arial"/>
                <a:cs typeface="Arial"/>
              </a:rPr>
              <a:t>components</a:t>
            </a:r>
            <a:endParaRPr lang="en-US" sz="2600" spc="18" dirty="0">
              <a:latin typeface="Arial"/>
              <a:cs typeface="Arial"/>
            </a:endParaRPr>
          </a:p>
        </p:txBody>
      </p:sp>
      <p:pic>
        <p:nvPicPr>
          <p:cNvPr id="19" name="Изображение 18"/>
          <p:cNvPicPr>
            <a:picLocks noChangeAspect="1"/>
          </p:cNvPicPr>
          <p:nvPr/>
        </p:nvPicPr>
        <p:blipFill rotWithShape="1">
          <a:blip r:embed="rId2"/>
          <a:srcRect l="2343" r="2037"/>
          <a:stretch/>
        </p:blipFill>
        <p:spPr>
          <a:xfrm>
            <a:off x="634524" y="3098959"/>
            <a:ext cx="6925820" cy="3078321"/>
          </a:xfrm>
          <a:prstGeom prst="rect">
            <a:avLst/>
          </a:prstGeom>
        </p:spPr>
      </p:pic>
    </p:spTree>
    <p:extLst>
      <p:ext uri="{BB962C8B-B14F-4D97-AF65-F5344CB8AC3E}">
        <p14:creationId xmlns:p14="http://schemas.microsoft.com/office/powerpoint/2010/main" val="3676524394"/>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933" b="10062"/>
          <a:stretch/>
        </p:blipFill>
        <p:spPr>
          <a:xfrm>
            <a:off x="307340" y="951769"/>
            <a:ext cx="8602980" cy="5296631"/>
          </a:xfrm>
          <a:prstGeom prst="rect">
            <a:avLst/>
          </a:prstGeom>
        </p:spPr>
      </p:pic>
    </p:spTree>
    <p:extLst>
      <p:ext uri="{BB962C8B-B14F-4D97-AF65-F5344CB8AC3E}">
        <p14:creationId xmlns:p14="http://schemas.microsoft.com/office/powerpoint/2010/main" val="2343554773"/>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00"/>
          <a:stretch/>
        </p:blipFill>
        <p:spPr>
          <a:xfrm>
            <a:off x="121920" y="0"/>
            <a:ext cx="8950960" cy="6573594"/>
          </a:xfrm>
          <a:prstGeom prst="rect">
            <a:avLst/>
          </a:prstGeom>
        </p:spPr>
      </p:pic>
    </p:spTree>
    <p:extLst>
      <p:ext uri="{BB962C8B-B14F-4D97-AF65-F5344CB8AC3E}">
        <p14:creationId xmlns:p14="http://schemas.microsoft.com/office/powerpoint/2010/main" val="3617946376"/>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32"/>
          <a:stretch/>
        </p:blipFill>
        <p:spPr>
          <a:xfrm>
            <a:off x="172720" y="0"/>
            <a:ext cx="8859519" cy="6679312"/>
          </a:xfrm>
          <a:prstGeom prst="rect">
            <a:avLst/>
          </a:prstGeom>
        </p:spPr>
      </p:pic>
    </p:spTree>
    <p:extLst>
      <p:ext uri="{BB962C8B-B14F-4D97-AF65-F5344CB8AC3E}">
        <p14:creationId xmlns:p14="http://schemas.microsoft.com/office/powerpoint/2010/main" val="2977375069"/>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240" y="0"/>
            <a:ext cx="8524429" cy="6715920"/>
          </a:xfrm>
          <a:prstGeom prst="rect">
            <a:avLst/>
          </a:prstGeom>
        </p:spPr>
      </p:pic>
    </p:spTree>
    <p:extLst>
      <p:ext uri="{BB962C8B-B14F-4D97-AF65-F5344CB8AC3E}">
        <p14:creationId xmlns:p14="http://schemas.microsoft.com/office/powerpoint/2010/main" val="2040827240"/>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560" y="0"/>
            <a:ext cx="8707120" cy="6607775"/>
          </a:xfrm>
          <a:prstGeom prst="rect">
            <a:avLst/>
          </a:prstGeom>
        </p:spPr>
      </p:pic>
    </p:spTree>
    <p:extLst>
      <p:ext uri="{BB962C8B-B14F-4D97-AF65-F5344CB8AC3E}">
        <p14:creationId xmlns:p14="http://schemas.microsoft.com/office/powerpoint/2010/main" val="2916650158"/>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341" y="0"/>
            <a:ext cx="8760460" cy="6704277"/>
          </a:xfrm>
          <a:prstGeom prst="rect">
            <a:avLst/>
          </a:prstGeom>
        </p:spPr>
      </p:pic>
    </p:spTree>
    <p:extLst>
      <p:ext uri="{BB962C8B-B14F-4D97-AF65-F5344CB8AC3E}">
        <p14:creationId xmlns:p14="http://schemas.microsoft.com/office/powerpoint/2010/main" val="3458858975"/>
      </p:ext>
    </p:extLst>
  </p:cSld>
  <p:clrMapOvr>
    <a:masterClrMapping/>
  </p:clrMapOvr>
  <p:transition xmlns:p14="http://schemas.microsoft.com/office/powerpoint/2010/mai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041" y="0"/>
            <a:ext cx="8554720" cy="6655307"/>
          </a:xfrm>
          <a:prstGeom prst="rect">
            <a:avLst/>
          </a:prstGeom>
        </p:spPr>
      </p:pic>
    </p:spTree>
    <p:extLst>
      <p:ext uri="{BB962C8B-B14F-4D97-AF65-F5344CB8AC3E}">
        <p14:creationId xmlns:p14="http://schemas.microsoft.com/office/powerpoint/2010/main" val="3323450459"/>
      </p:ext>
    </p:extLst>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720" y="0"/>
            <a:ext cx="8821868" cy="6653036"/>
          </a:xfrm>
          <a:prstGeom prst="rect">
            <a:avLst/>
          </a:prstGeom>
        </p:spPr>
      </p:pic>
    </p:spTree>
    <p:extLst>
      <p:ext uri="{BB962C8B-B14F-4D97-AF65-F5344CB8AC3E}">
        <p14:creationId xmlns:p14="http://schemas.microsoft.com/office/powerpoint/2010/main" val="2594859254"/>
      </p:ext>
    </p:extLst>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581" y="0"/>
            <a:ext cx="8562340" cy="6526765"/>
          </a:xfrm>
          <a:prstGeom prst="rect">
            <a:avLst/>
          </a:prstGeom>
        </p:spPr>
      </p:pic>
    </p:spTree>
    <p:extLst>
      <p:ext uri="{BB962C8B-B14F-4D97-AF65-F5344CB8AC3E}">
        <p14:creationId xmlns:p14="http://schemas.microsoft.com/office/powerpoint/2010/main" val="430369051"/>
      </p:ext>
    </p:extLst>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802339"/>
          </a:xfrm>
          <a:prstGeom prst="rect">
            <a:avLst/>
          </a:prstGeom>
        </p:spPr>
      </p:pic>
    </p:spTree>
    <p:extLst>
      <p:ext uri="{BB962C8B-B14F-4D97-AF65-F5344CB8AC3E}">
        <p14:creationId xmlns:p14="http://schemas.microsoft.com/office/powerpoint/2010/main" val="4064953937"/>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p:cNvSpPr>
          <p:nvPr/>
        </p:nvSpPr>
        <p:spPr>
          <a:xfrm>
            <a:off x="457200" y="586451"/>
            <a:ext cx="8229600" cy="389530"/>
          </a:xfrm>
          <a:prstGeom prst="rect">
            <a:avLst/>
          </a:prstGeom>
        </p:spPr>
        <p:txBody>
          <a:bodyPr vert="horz" wrap="square" lIns="0" tIns="0" rIns="0" bIns="0" rtlCol="0">
            <a:spAutoFit/>
          </a:bodyPr>
          <a:lstStyle>
            <a:lvl1pPr algn="l" defTabSz="1300427" rtl="0" eaLnBrk="1" latinLnBrk="0" hangingPunct="1">
              <a:lnSpc>
                <a:spcPct val="100000"/>
              </a:lnSpc>
              <a:spcBef>
                <a:spcPts val="853"/>
              </a:spcBef>
              <a:spcAft>
                <a:spcPts val="853"/>
              </a:spcAft>
              <a:buNone/>
              <a:defRPr sz="4300" b="1" kern="1200">
                <a:solidFill>
                  <a:srgbClr val="EB571C"/>
                </a:solidFill>
                <a:latin typeface="+mj-lt"/>
                <a:ea typeface="Open Sans" panose="020B0606030504020204" pitchFamily="34" charset="0"/>
                <a:cs typeface="Open Sans" panose="020B0606030504020204" pitchFamily="34" charset="0"/>
              </a:defRPr>
            </a:lvl1pPr>
          </a:lstStyle>
          <a:p>
            <a:r>
              <a:rPr lang="en-US" sz="2500" spc="-105" dirty="0" smtClean="0"/>
              <a:t>MVC model</a:t>
            </a:r>
            <a:endParaRPr lang="en-US" sz="2500" dirty="0"/>
          </a:p>
        </p:txBody>
      </p:sp>
      <p:pic>
        <p:nvPicPr>
          <p:cNvPr id="4" name="Picture 3"/>
          <p:cNvPicPr>
            <a:picLocks noChangeAspect="1"/>
          </p:cNvPicPr>
          <p:nvPr/>
        </p:nvPicPr>
        <p:blipFill>
          <a:blip r:embed="rId3"/>
          <a:stretch>
            <a:fillRect/>
          </a:stretch>
        </p:blipFill>
        <p:spPr>
          <a:xfrm>
            <a:off x="304800" y="1070965"/>
            <a:ext cx="8717280" cy="5356538"/>
          </a:xfrm>
          <a:prstGeom prst="rect">
            <a:avLst/>
          </a:prstGeom>
        </p:spPr>
      </p:pic>
    </p:spTree>
    <p:extLst>
      <p:ext uri="{BB962C8B-B14F-4D97-AF65-F5344CB8AC3E}">
        <p14:creationId xmlns:p14="http://schemas.microsoft.com/office/powerpoint/2010/main" val="3081177846"/>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167565"/>
          </a:xfrm>
          <a:prstGeom prst="rect">
            <a:avLst/>
          </a:prstGeom>
        </p:spPr>
      </p:pic>
    </p:spTree>
    <p:extLst>
      <p:ext uri="{BB962C8B-B14F-4D97-AF65-F5344CB8AC3E}">
        <p14:creationId xmlns:p14="http://schemas.microsoft.com/office/powerpoint/2010/main" val="1059678498"/>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6220" y="1726131"/>
            <a:ext cx="5687060" cy="4119834"/>
          </a:xfrm>
          <a:prstGeom prst="rect">
            <a:avLst/>
          </a:prstGeom>
        </p:spPr>
      </p:pic>
      <p:sp>
        <p:nvSpPr>
          <p:cNvPr id="3" name="Title 2"/>
          <p:cNvSpPr>
            <a:spLocks noGrp="1"/>
          </p:cNvSpPr>
          <p:nvPr>
            <p:ph type="title"/>
          </p:nvPr>
        </p:nvSpPr>
        <p:spPr/>
        <p:txBody>
          <a:bodyPr/>
          <a:lstStyle/>
          <a:p>
            <a:r>
              <a:rPr lang="en-US" dirty="0" smtClean="0"/>
              <a:t>Angular 2 development environment</a:t>
            </a:r>
            <a:endParaRPr lang="en-US" dirty="0"/>
          </a:p>
        </p:txBody>
      </p:sp>
    </p:spTree>
    <p:extLst>
      <p:ext uri="{BB962C8B-B14F-4D97-AF65-F5344CB8AC3E}">
        <p14:creationId xmlns:p14="http://schemas.microsoft.com/office/powerpoint/2010/main" val="427023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stack</a:t>
            </a:r>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139700" y="1125539"/>
            <a:ext cx="8864600" cy="5080000"/>
          </a:xfrm>
          <a:prstGeom prst="rect">
            <a:avLst/>
          </a:prstGeom>
        </p:spPr>
      </p:pic>
    </p:spTree>
    <p:extLst>
      <p:ext uri="{BB962C8B-B14F-4D97-AF65-F5344CB8AC3E}">
        <p14:creationId xmlns:p14="http://schemas.microsoft.com/office/powerpoint/2010/main" val="1536451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stack</a:t>
            </a:r>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886480"/>
            <a:ext cx="9144000" cy="5319059"/>
          </a:xfrm>
          <a:prstGeom prst="rect">
            <a:avLst/>
          </a:prstGeom>
        </p:spPr>
      </p:pic>
    </p:spTree>
    <p:extLst>
      <p:ext uri="{BB962C8B-B14F-4D97-AF65-F5344CB8AC3E}">
        <p14:creationId xmlns:p14="http://schemas.microsoft.com/office/powerpoint/2010/main" val="298484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br>
              <a:rPr lang="en-US" dirty="0" smtClean="0"/>
            </a:br>
            <a:r>
              <a:rPr lang="en-US" dirty="0" smtClean="0"/>
              <a:t>and have a good training!</a:t>
            </a:r>
            <a:endParaRPr lang="en-US" dirty="0"/>
          </a:p>
        </p:txBody>
      </p:sp>
    </p:spTree>
    <p:extLst>
      <p:ext uri="{BB962C8B-B14F-4D97-AF65-F5344CB8AC3E}">
        <p14:creationId xmlns:p14="http://schemas.microsoft.com/office/powerpoint/2010/main" val="76658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rotWithShape="1">
          <a:blip r:embed="rId3"/>
          <a:srcRect t="12471"/>
          <a:stretch/>
        </p:blipFill>
        <p:spPr>
          <a:xfrm>
            <a:off x="767953" y="1230059"/>
            <a:ext cx="7393781" cy="4824269"/>
          </a:xfrm>
          <a:prstGeom prst="rect">
            <a:avLst/>
          </a:prstGeom>
        </p:spPr>
      </p:pic>
      <p:sp>
        <p:nvSpPr>
          <p:cNvPr id="4" name="object 2"/>
          <p:cNvSpPr txBox="1">
            <a:spLocks/>
          </p:cNvSpPr>
          <p:nvPr/>
        </p:nvSpPr>
        <p:spPr>
          <a:xfrm>
            <a:off x="457200" y="586451"/>
            <a:ext cx="8229600" cy="389530"/>
          </a:xfrm>
          <a:prstGeom prst="rect">
            <a:avLst/>
          </a:prstGeom>
        </p:spPr>
        <p:txBody>
          <a:bodyPr vert="horz" wrap="square" lIns="0" tIns="0" rIns="0" bIns="0" rtlCol="0">
            <a:spAutoFit/>
          </a:bodyPr>
          <a:lstStyle>
            <a:lvl1pPr algn="l" defTabSz="1300427" rtl="0" eaLnBrk="1" latinLnBrk="0" hangingPunct="1">
              <a:lnSpc>
                <a:spcPct val="100000"/>
              </a:lnSpc>
              <a:spcBef>
                <a:spcPts val="853"/>
              </a:spcBef>
              <a:spcAft>
                <a:spcPts val="853"/>
              </a:spcAft>
              <a:buNone/>
              <a:defRPr sz="4300" b="1" kern="1200">
                <a:solidFill>
                  <a:srgbClr val="EB571C"/>
                </a:solidFill>
                <a:latin typeface="+mj-lt"/>
                <a:ea typeface="Open Sans" panose="020B0606030504020204" pitchFamily="34" charset="0"/>
                <a:cs typeface="Open Sans" panose="020B0606030504020204" pitchFamily="34" charset="0"/>
              </a:defRPr>
            </a:lvl1pPr>
          </a:lstStyle>
          <a:p>
            <a:r>
              <a:rPr lang="en-US" sz="2500" spc="-105" dirty="0"/>
              <a:t>Two-way data binding</a:t>
            </a:r>
            <a:endParaRPr lang="en-US" sz="2500" dirty="0"/>
          </a:p>
        </p:txBody>
      </p:sp>
    </p:spTree>
    <p:extLst>
      <p:ext uri="{BB962C8B-B14F-4D97-AF65-F5344CB8AC3E}">
        <p14:creationId xmlns:p14="http://schemas.microsoft.com/office/powerpoint/2010/main" val="1702359511"/>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50863" y="365125"/>
            <a:ext cx="8593137" cy="503238"/>
          </a:xfrm>
        </p:spPr>
        <p:txBody>
          <a:bodyPr/>
          <a:lstStyle/>
          <a:p>
            <a:r>
              <a:rPr lang="en-US" sz="2500" dirty="0"/>
              <a:t>Two way data binding example</a:t>
            </a:r>
            <a:endParaRPr lang="pl-PL" sz="2500" dirty="0"/>
          </a:p>
        </p:txBody>
      </p:sp>
      <p:sp>
        <p:nvSpPr>
          <p:cNvPr id="9" name="Rounded Rectangle 8"/>
          <p:cNvSpPr/>
          <p:nvPr/>
        </p:nvSpPr>
        <p:spPr>
          <a:xfrm>
            <a:off x="565678" y="1477054"/>
            <a:ext cx="3782372" cy="1071563"/>
          </a:xfrm>
          <a:prstGeom prst="roundRect">
            <a:avLst/>
          </a:prstGeom>
          <a:solidFill>
            <a:schemeClr val="tx2">
              <a:lumMod val="10000"/>
              <a:lumOff val="90000"/>
            </a:schemeClr>
          </a:solidFill>
          <a:ln>
            <a:solidFill>
              <a:schemeClr val="bg1"/>
            </a:solidFill>
          </a:ln>
        </p:spPr>
        <p:style>
          <a:lnRef idx="2">
            <a:schemeClr val="accent2"/>
          </a:lnRef>
          <a:fillRef idx="1">
            <a:schemeClr val="lt1"/>
          </a:fillRef>
          <a:effectRef idx="0">
            <a:schemeClr val="accent2"/>
          </a:effectRef>
          <a:fontRef idx="minor">
            <a:schemeClr val="dk1"/>
          </a:fontRef>
        </p:style>
        <p:txBody>
          <a:bodyPr lIns="64279" tIns="32139" rIns="64279" bIns="32139" rtlCol="0" anchor="ctr"/>
          <a:lstStyle/>
          <a:p>
            <a:pPr algn="ctr"/>
            <a:endParaRPr lang="pl-PL" dirty="0">
              <a:ln>
                <a:noFill/>
              </a:ln>
            </a:endParaRPr>
          </a:p>
        </p:txBody>
      </p:sp>
      <p:sp>
        <p:nvSpPr>
          <p:cNvPr id="10" name="TextBox 9"/>
          <p:cNvSpPr txBox="1"/>
          <p:nvPr/>
        </p:nvSpPr>
        <p:spPr>
          <a:xfrm>
            <a:off x="1980145" y="1542553"/>
            <a:ext cx="989023" cy="403460"/>
          </a:xfrm>
          <a:prstGeom prst="rect">
            <a:avLst/>
          </a:prstGeom>
          <a:noFill/>
        </p:spPr>
        <p:txBody>
          <a:bodyPr wrap="none" lIns="64279" tIns="32139" rIns="64279" bIns="32139" rtlCol="0">
            <a:spAutoFit/>
          </a:bodyPr>
          <a:lstStyle/>
          <a:p>
            <a:r>
              <a:rPr lang="en-US" sz="2200" dirty="0">
                <a:solidFill>
                  <a:srgbClr val="FF0000"/>
                </a:solidFill>
              </a:rPr>
              <a:t>MODEL</a:t>
            </a:r>
            <a:endParaRPr lang="pl-PL" sz="2200" dirty="0">
              <a:solidFill>
                <a:srgbClr val="FF0000"/>
              </a:solidFill>
            </a:endParaRPr>
          </a:p>
        </p:txBody>
      </p:sp>
      <p:sp>
        <p:nvSpPr>
          <p:cNvPr id="11" name="TextBox 10"/>
          <p:cNvSpPr txBox="1"/>
          <p:nvPr/>
        </p:nvSpPr>
        <p:spPr>
          <a:xfrm>
            <a:off x="745097" y="2150882"/>
            <a:ext cx="1500156" cy="341905"/>
          </a:xfrm>
          <a:prstGeom prst="rect">
            <a:avLst/>
          </a:prstGeom>
          <a:noFill/>
        </p:spPr>
        <p:txBody>
          <a:bodyPr wrap="none" lIns="64279" tIns="32139" rIns="64279" bIns="32139" rtlCol="0">
            <a:spAutoFit/>
          </a:bodyPr>
          <a:lstStyle/>
          <a:p>
            <a:r>
              <a:rPr lang="en-US" b="1" dirty="0" smtClean="0"/>
              <a:t>name="John“;</a:t>
            </a:r>
            <a:endParaRPr lang="pl-PL" b="1" dirty="0"/>
          </a:p>
        </p:txBody>
      </p:sp>
      <p:sp>
        <p:nvSpPr>
          <p:cNvPr id="15" name="Down Arrow 14"/>
          <p:cNvSpPr/>
          <p:nvPr/>
        </p:nvSpPr>
        <p:spPr>
          <a:xfrm>
            <a:off x="2358425" y="3029506"/>
            <a:ext cx="377789" cy="774541"/>
          </a:xfrm>
          <a:prstGeom prst="down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4279" tIns="32139" rIns="64279" bIns="32139" rtlCol="0" anchor="ctr"/>
          <a:lstStyle/>
          <a:p>
            <a:pPr algn="ctr"/>
            <a:endParaRPr lang="pl-PL">
              <a:ln>
                <a:noFill/>
              </a:ln>
            </a:endParaRPr>
          </a:p>
        </p:txBody>
      </p:sp>
      <p:sp>
        <p:nvSpPr>
          <p:cNvPr id="17" name="Rounded Rectangle 16"/>
          <p:cNvSpPr/>
          <p:nvPr/>
        </p:nvSpPr>
        <p:spPr>
          <a:xfrm>
            <a:off x="4881839" y="1477054"/>
            <a:ext cx="3766771" cy="1071563"/>
          </a:xfrm>
          <a:prstGeom prst="roundRect">
            <a:avLst/>
          </a:prstGeom>
        </p:spPr>
        <p:style>
          <a:lnRef idx="2">
            <a:schemeClr val="accent2"/>
          </a:lnRef>
          <a:fillRef idx="1">
            <a:schemeClr val="lt1"/>
          </a:fillRef>
          <a:effectRef idx="0">
            <a:schemeClr val="accent2"/>
          </a:effectRef>
          <a:fontRef idx="minor">
            <a:schemeClr val="dk1"/>
          </a:fontRef>
        </p:style>
        <p:txBody>
          <a:bodyPr lIns="64279" tIns="32139" rIns="64279" bIns="32139" rtlCol="0" anchor="ctr"/>
          <a:lstStyle/>
          <a:p>
            <a:pPr algn="ctr"/>
            <a:endParaRPr lang="pl-PL" dirty="0">
              <a:ln>
                <a:noFill/>
              </a:ln>
            </a:endParaRPr>
          </a:p>
        </p:txBody>
      </p:sp>
      <p:sp>
        <p:nvSpPr>
          <p:cNvPr id="18" name="TextBox 17"/>
          <p:cNvSpPr txBox="1"/>
          <p:nvPr/>
        </p:nvSpPr>
        <p:spPr>
          <a:xfrm>
            <a:off x="6053826" y="1978952"/>
            <a:ext cx="1930246" cy="341905"/>
          </a:xfrm>
          <a:prstGeom prst="rect">
            <a:avLst/>
          </a:prstGeom>
        </p:spPr>
        <p:style>
          <a:lnRef idx="2">
            <a:schemeClr val="dk1"/>
          </a:lnRef>
          <a:fillRef idx="1">
            <a:schemeClr val="lt1"/>
          </a:fillRef>
          <a:effectRef idx="0">
            <a:schemeClr val="dk1"/>
          </a:effectRef>
          <a:fontRef idx="minor">
            <a:schemeClr val="dk1"/>
          </a:fontRef>
        </p:style>
        <p:txBody>
          <a:bodyPr wrap="square" lIns="64279" tIns="32139" rIns="64279" bIns="32139" rtlCol="0">
            <a:spAutoFit/>
          </a:bodyPr>
          <a:lstStyle/>
          <a:p>
            <a:r>
              <a:rPr lang="pl-PL" dirty="0" smtClean="0"/>
              <a:t>John</a:t>
            </a:r>
            <a:r>
              <a:rPr lang="en-US" dirty="0" smtClean="0"/>
              <a:t> Smith</a:t>
            </a:r>
            <a:endParaRPr lang="pl-PL" dirty="0"/>
          </a:p>
        </p:txBody>
      </p:sp>
      <p:sp>
        <p:nvSpPr>
          <p:cNvPr id="19" name="TextBox 18"/>
          <p:cNvSpPr txBox="1"/>
          <p:nvPr/>
        </p:nvSpPr>
        <p:spPr>
          <a:xfrm>
            <a:off x="5335046" y="1958632"/>
            <a:ext cx="750401" cy="341905"/>
          </a:xfrm>
          <a:prstGeom prst="rect">
            <a:avLst/>
          </a:prstGeom>
          <a:noFill/>
        </p:spPr>
        <p:txBody>
          <a:bodyPr wrap="none" lIns="64279" tIns="32139" rIns="64279" bIns="32139" rtlCol="0">
            <a:spAutoFit/>
          </a:bodyPr>
          <a:lstStyle/>
          <a:p>
            <a:r>
              <a:rPr lang="pl-PL" dirty="0" smtClean="0"/>
              <a:t>Name:</a:t>
            </a:r>
            <a:endParaRPr lang="pl-PL" dirty="0"/>
          </a:p>
        </p:txBody>
      </p:sp>
      <p:sp>
        <p:nvSpPr>
          <p:cNvPr id="20" name="TextBox 19"/>
          <p:cNvSpPr txBox="1"/>
          <p:nvPr/>
        </p:nvSpPr>
        <p:spPr>
          <a:xfrm>
            <a:off x="6641127" y="2275366"/>
            <a:ext cx="1613593" cy="311127"/>
          </a:xfrm>
          <a:prstGeom prst="rect">
            <a:avLst/>
          </a:prstGeom>
          <a:noFill/>
        </p:spPr>
        <p:txBody>
          <a:bodyPr wrap="none" lIns="64279" tIns="32139" rIns="64279" bIns="32139" rtlCol="0">
            <a:spAutoFit/>
          </a:bodyPr>
          <a:lstStyle/>
          <a:p>
            <a:r>
              <a:rPr lang="pl-PL" sz="1600" dirty="0" err="1" smtClean="0">
                <a:solidFill>
                  <a:srgbClr val="FF0000"/>
                </a:solidFill>
              </a:rPr>
              <a:t>ngMode</a:t>
            </a:r>
            <a:r>
              <a:rPr lang="en-US" sz="1600" dirty="0" smtClean="0">
                <a:solidFill>
                  <a:srgbClr val="FF0000"/>
                </a:solidFill>
              </a:rPr>
              <a:t>l</a:t>
            </a:r>
            <a:r>
              <a:rPr lang="pl-PL" sz="1600" dirty="0" smtClean="0">
                <a:solidFill>
                  <a:srgbClr val="FF0000"/>
                </a:solidFill>
              </a:rPr>
              <a:t>=</a:t>
            </a:r>
            <a:r>
              <a:rPr lang="en-US" sz="1600" dirty="0" smtClean="0">
                <a:solidFill>
                  <a:srgbClr val="FF0000"/>
                </a:solidFill>
              </a:rPr>
              <a:t>"name"</a:t>
            </a:r>
            <a:endParaRPr lang="pl-PL" sz="1600" dirty="0">
              <a:solidFill>
                <a:srgbClr val="FF0000"/>
              </a:solidFill>
            </a:endParaRPr>
          </a:p>
        </p:txBody>
      </p:sp>
      <p:sp>
        <p:nvSpPr>
          <p:cNvPr id="21" name="TextBox 20"/>
          <p:cNvSpPr txBox="1"/>
          <p:nvPr/>
        </p:nvSpPr>
        <p:spPr>
          <a:xfrm>
            <a:off x="6425857" y="1461964"/>
            <a:ext cx="749725" cy="403460"/>
          </a:xfrm>
          <a:prstGeom prst="rect">
            <a:avLst/>
          </a:prstGeom>
          <a:noFill/>
        </p:spPr>
        <p:txBody>
          <a:bodyPr wrap="none" lIns="64279" tIns="32139" rIns="64279" bIns="32139" rtlCol="0">
            <a:spAutoFit/>
          </a:bodyPr>
          <a:lstStyle/>
          <a:p>
            <a:r>
              <a:rPr lang="en-US" sz="2200" dirty="0">
                <a:solidFill>
                  <a:srgbClr val="FF0000"/>
                </a:solidFill>
              </a:rPr>
              <a:t>VIEW</a:t>
            </a:r>
            <a:endParaRPr lang="pl-PL" sz="2200" dirty="0">
              <a:solidFill>
                <a:srgbClr val="FF0000"/>
              </a:solidFill>
            </a:endParaRPr>
          </a:p>
        </p:txBody>
      </p:sp>
      <p:sp>
        <p:nvSpPr>
          <p:cNvPr id="23" name="Rounded Rectangle 22"/>
          <p:cNvSpPr/>
          <p:nvPr/>
        </p:nvSpPr>
        <p:spPr>
          <a:xfrm>
            <a:off x="4968722" y="4085655"/>
            <a:ext cx="3782372" cy="1071563"/>
          </a:xfrm>
          <a:prstGeom prst="roundRect">
            <a:avLst/>
          </a:prstGeom>
          <a:solidFill>
            <a:schemeClr val="tx2">
              <a:lumMod val="10000"/>
              <a:lumOff val="90000"/>
            </a:schemeClr>
          </a:solidFill>
          <a:ln>
            <a:solidFill>
              <a:schemeClr val="bg1"/>
            </a:solidFill>
          </a:ln>
        </p:spPr>
        <p:style>
          <a:lnRef idx="2">
            <a:schemeClr val="accent2"/>
          </a:lnRef>
          <a:fillRef idx="1">
            <a:schemeClr val="lt1"/>
          </a:fillRef>
          <a:effectRef idx="0">
            <a:schemeClr val="accent2"/>
          </a:effectRef>
          <a:fontRef idx="minor">
            <a:schemeClr val="dk1"/>
          </a:fontRef>
        </p:style>
        <p:txBody>
          <a:bodyPr lIns="64279" tIns="32139" rIns="64279" bIns="32139" rtlCol="0" anchor="ctr"/>
          <a:lstStyle/>
          <a:p>
            <a:pPr algn="ctr"/>
            <a:endParaRPr lang="pl-PL" dirty="0">
              <a:ln>
                <a:noFill/>
              </a:ln>
            </a:endParaRPr>
          </a:p>
        </p:txBody>
      </p:sp>
      <p:sp>
        <p:nvSpPr>
          <p:cNvPr id="24" name="TextBox 23"/>
          <p:cNvSpPr txBox="1"/>
          <p:nvPr/>
        </p:nvSpPr>
        <p:spPr>
          <a:xfrm>
            <a:off x="6383190" y="4151153"/>
            <a:ext cx="989023" cy="403460"/>
          </a:xfrm>
          <a:prstGeom prst="rect">
            <a:avLst/>
          </a:prstGeom>
          <a:solidFill>
            <a:schemeClr val="tx2">
              <a:lumMod val="10000"/>
              <a:lumOff val="90000"/>
            </a:schemeClr>
          </a:solidFill>
        </p:spPr>
        <p:txBody>
          <a:bodyPr wrap="none" lIns="64279" tIns="32139" rIns="64279" bIns="32139" rtlCol="0">
            <a:spAutoFit/>
          </a:bodyPr>
          <a:lstStyle/>
          <a:p>
            <a:r>
              <a:rPr lang="en-US" sz="2200" dirty="0">
                <a:solidFill>
                  <a:srgbClr val="FF0000"/>
                </a:solidFill>
              </a:rPr>
              <a:t>MODEL</a:t>
            </a:r>
            <a:endParaRPr lang="pl-PL" sz="2200" dirty="0">
              <a:solidFill>
                <a:srgbClr val="FF0000"/>
              </a:solidFill>
            </a:endParaRPr>
          </a:p>
        </p:txBody>
      </p:sp>
      <p:sp>
        <p:nvSpPr>
          <p:cNvPr id="25" name="TextBox 24"/>
          <p:cNvSpPr txBox="1"/>
          <p:nvPr/>
        </p:nvSpPr>
        <p:spPr>
          <a:xfrm>
            <a:off x="5148140" y="4759482"/>
            <a:ext cx="2225564" cy="341905"/>
          </a:xfrm>
          <a:prstGeom prst="rect">
            <a:avLst/>
          </a:prstGeom>
          <a:solidFill>
            <a:schemeClr val="tx2">
              <a:lumMod val="10000"/>
              <a:lumOff val="90000"/>
            </a:schemeClr>
          </a:solidFill>
        </p:spPr>
        <p:txBody>
          <a:bodyPr wrap="none" lIns="64279" tIns="32139" rIns="64279" bIns="32139" rtlCol="0">
            <a:spAutoFit/>
          </a:bodyPr>
          <a:lstStyle/>
          <a:p>
            <a:r>
              <a:rPr lang="en-US" b="1" dirty="0" smtClean="0"/>
              <a:t>name=="John Smith";</a:t>
            </a:r>
            <a:endParaRPr lang="pl-PL" b="1" dirty="0"/>
          </a:p>
        </p:txBody>
      </p:sp>
      <p:sp>
        <p:nvSpPr>
          <p:cNvPr id="26" name="Down Arrow 25"/>
          <p:cNvSpPr/>
          <p:nvPr/>
        </p:nvSpPr>
        <p:spPr>
          <a:xfrm>
            <a:off x="6576328" y="3029507"/>
            <a:ext cx="377789" cy="774541"/>
          </a:xfrm>
          <a:prstGeom prst="down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4279" tIns="32139" rIns="64279" bIns="32139" rtlCol="0" anchor="ctr"/>
          <a:lstStyle/>
          <a:p>
            <a:pPr algn="ctr"/>
            <a:endParaRPr lang="pl-PL">
              <a:ln>
                <a:noFill/>
              </a:ln>
            </a:endParaRPr>
          </a:p>
        </p:txBody>
      </p:sp>
      <p:sp>
        <p:nvSpPr>
          <p:cNvPr id="27" name="Rounded Rectangle 26"/>
          <p:cNvSpPr/>
          <p:nvPr/>
        </p:nvSpPr>
        <p:spPr>
          <a:xfrm>
            <a:off x="599138" y="4085655"/>
            <a:ext cx="3766771" cy="1071563"/>
          </a:xfrm>
          <a:prstGeom prst="roundRect">
            <a:avLst/>
          </a:prstGeom>
        </p:spPr>
        <p:style>
          <a:lnRef idx="2">
            <a:schemeClr val="accent2"/>
          </a:lnRef>
          <a:fillRef idx="1">
            <a:schemeClr val="lt1"/>
          </a:fillRef>
          <a:effectRef idx="0">
            <a:schemeClr val="accent2"/>
          </a:effectRef>
          <a:fontRef idx="minor">
            <a:schemeClr val="dk1"/>
          </a:fontRef>
        </p:style>
        <p:txBody>
          <a:bodyPr lIns="64279" tIns="32139" rIns="64279" bIns="32139" rtlCol="0" anchor="ctr"/>
          <a:lstStyle/>
          <a:p>
            <a:pPr algn="ctr"/>
            <a:endParaRPr lang="pl-PL" dirty="0">
              <a:ln>
                <a:noFill/>
              </a:ln>
            </a:endParaRPr>
          </a:p>
        </p:txBody>
      </p:sp>
      <p:sp>
        <p:nvSpPr>
          <p:cNvPr id="28" name="TextBox 27"/>
          <p:cNvSpPr txBox="1"/>
          <p:nvPr/>
        </p:nvSpPr>
        <p:spPr>
          <a:xfrm>
            <a:off x="1724272" y="4582990"/>
            <a:ext cx="1930246" cy="341905"/>
          </a:xfrm>
          <a:prstGeom prst="rect">
            <a:avLst/>
          </a:prstGeom>
        </p:spPr>
        <p:style>
          <a:lnRef idx="2">
            <a:schemeClr val="dk1"/>
          </a:lnRef>
          <a:fillRef idx="1">
            <a:schemeClr val="lt1"/>
          </a:fillRef>
          <a:effectRef idx="0">
            <a:schemeClr val="dk1"/>
          </a:effectRef>
          <a:fontRef idx="minor">
            <a:schemeClr val="dk1"/>
          </a:fontRef>
        </p:style>
        <p:txBody>
          <a:bodyPr wrap="square" lIns="64279" tIns="32139" rIns="64279" bIns="32139" rtlCol="0">
            <a:spAutoFit/>
          </a:bodyPr>
          <a:lstStyle/>
          <a:p>
            <a:r>
              <a:rPr lang="pl-PL" dirty="0" smtClean="0"/>
              <a:t>Joh</a:t>
            </a:r>
            <a:r>
              <a:rPr lang="en-US" dirty="0" smtClean="0"/>
              <a:t>n</a:t>
            </a:r>
            <a:endParaRPr lang="pl-PL" dirty="0"/>
          </a:p>
        </p:txBody>
      </p:sp>
      <p:sp>
        <p:nvSpPr>
          <p:cNvPr id="29" name="TextBox 28"/>
          <p:cNvSpPr txBox="1"/>
          <p:nvPr/>
        </p:nvSpPr>
        <p:spPr>
          <a:xfrm>
            <a:off x="1011706" y="4567232"/>
            <a:ext cx="750401" cy="341905"/>
          </a:xfrm>
          <a:prstGeom prst="rect">
            <a:avLst/>
          </a:prstGeom>
          <a:noFill/>
        </p:spPr>
        <p:txBody>
          <a:bodyPr wrap="none" lIns="64279" tIns="32139" rIns="64279" bIns="32139" rtlCol="0">
            <a:spAutoFit/>
          </a:bodyPr>
          <a:lstStyle/>
          <a:p>
            <a:r>
              <a:rPr lang="pl-PL" dirty="0" smtClean="0"/>
              <a:t>Name:</a:t>
            </a:r>
            <a:endParaRPr lang="pl-PL" dirty="0"/>
          </a:p>
        </p:txBody>
      </p:sp>
      <p:sp>
        <p:nvSpPr>
          <p:cNvPr id="30" name="TextBox 29"/>
          <p:cNvSpPr txBox="1"/>
          <p:nvPr/>
        </p:nvSpPr>
        <p:spPr>
          <a:xfrm>
            <a:off x="2358426" y="4883967"/>
            <a:ext cx="1613593" cy="311127"/>
          </a:xfrm>
          <a:prstGeom prst="rect">
            <a:avLst/>
          </a:prstGeom>
          <a:noFill/>
        </p:spPr>
        <p:txBody>
          <a:bodyPr wrap="none" lIns="64279" tIns="32139" rIns="64279" bIns="32139" rtlCol="0">
            <a:spAutoFit/>
          </a:bodyPr>
          <a:lstStyle/>
          <a:p>
            <a:r>
              <a:rPr lang="pl-PL" sz="1600" dirty="0" err="1" smtClean="0">
                <a:solidFill>
                  <a:srgbClr val="FF0000"/>
                </a:solidFill>
              </a:rPr>
              <a:t>ngMode</a:t>
            </a:r>
            <a:r>
              <a:rPr lang="en-US" sz="1600" dirty="0" smtClean="0">
                <a:solidFill>
                  <a:srgbClr val="FF0000"/>
                </a:solidFill>
              </a:rPr>
              <a:t>l</a:t>
            </a:r>
            <a:r>
              <a:rPr lang="pl-PL" sz="1600" dirty="0" smtClean="0">
                <a:solidFill>
                  <a:srgbClr val="FF0000"/>
                </a:solidFill>
              </a:rPr>
              <a:t>=</a:t>
            </a:r>
            <a:r>
              <a:rPr lang="en-US" sz="1600" dirty="0" smtClean="0">
                <a:solidFill>
                  <a:srgbClr val="FF0000"/>
                </a:solidFill>
              </a:rPr>
              <a:t>"name"</a:t>
            </a:r>
            <a:endParaRPr lang="pl-PL" sz="1600" dirty="0">
              <a:solidFill>
                <a:srgbClr val="FF0000"/>
              </a:solidFill>
            </a:endParaRPr>
          </a:p>
        </p:txBody>
      </p:sp>
      <p:sp>
        <p:nvSpPr>
          <p:cNvPr id="31" name="TextBox 30"/>
          <p:cNvSpPr txBox="1"/>
          <p:nvPr/>
        </p:nvSpPr>
        <p:spPr>
          <a:xfrm>
            <a:off x="2143157" y="4070564"/>
            <a:ext cx="749725" cy="403460"/>
          </a:xfrm>
          <a:prstGeom prst="rect">
            <a:avLst/>
          </a:prstGeom>
          <a:noFill/>
        </p:spPr>
        <p:txBody>
          <a:bodyPr wrap="none" lIns="64279" tIns="32139" rIns="64279" bIns="32139" rtlCol="0">
            <a:spAutoFit/>
          </a:bodyPr>
          <a:lstStyle/>
          <a:p>
            <a:r>
              <a:rPr lang="en-US" sz="2200" dirty="0">
                <a:solidFill>
                  <a:srgbClr val="FF0000"/>
                </a:solidFill>
              </a:rPr>
              <a:t>VIEW</a:t>
            </a:r>
            <a:endParaRPr lang="pl-PL" sz="2200" dirty="0">
              <a:solidFill>
                <a:srgbClr val="FF0000"/>
              </a:solidFill>
            </a:endParaRPr>
          </a:p>
        </p:txBody>
      </p:sp>
    </p:spTree>
    <p:extLst>
      <p:ext uri="{BB962C8B-B14F-4D97-AF65-F5344CB8AC3E}">
        <p14:creationId xmlns:p14="http://schemas.microsoft.com/office/powerpoint/2010/main" val="3948607789"/>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39800"/>
            <a:ext cx="9144000" cy="4955977"/>
          </a:xfrm>
          <a:prstGeom prst="rect">
            <a:avLst/>
          </a:prstGeom>
        </p:spPr>
      </p:pic>
    </p:spTree>
    <p:extLst>
      <p:ext uri="{BB962C8B-B14F-4D97-AF65-F5344CB8AC3E}">
        <p14:creationId xmlns:p14="http://schemas.microsoft.com/office/powerpoint/2010/main" val="3851351314"/>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0303"/>
          </a:xfrm>
          <a:prstGeom prst="rect">
            <a:avLst/>
          </a:prstGeom>
        </p:spPr>
      </p:pic>
    </p:spTree>
    <p:extLst>
      <p:ext uri="{BB962C8B-B14F-4D97-AF65-F5344CB8AC3E}">
        <p14:creationId xmlns:p14="http://schemas.microsoft.com/office/powerpoint/2010/main" val="1522182241"/>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328" y="160736"/>
            <a:ext cx="4098342" cy="449626"/>
          </a:xfrm>
          <a:prstGeom prst="rect">
            <a:avLst/>
          </a:prstGeom>
        </p:spPr>
        <p:txBody>
          <a:bodyPr wrap="none" lIns="64279" tIns="32139" rIns="64279" bIns="32139">
            <a:spAutoFit/>
          </a:bodyPr>
          <a:lstStyle/>
          <a:p>
            <a:r>
              <a:rPr lang="en-US" sz="2500" b="1" dirty="0">
                <a:solidFill>
                  <a:srgbClr val="FF6600"/>
                </a:solidFill>
              </a:rPr>
              <a:t>Why use a JS MVC framework</a:t>
            </a:r>
          </a:p>
        </p:txBody>
      </p:sp>
      <p:pic>
        <p:nvPicPr>
          <p:cNvPr id="3" name="Изображение 2"/>
          <p:cNvPicPr>
            <a:picLocks noChangeAspect="1"/>
          </p:cNvPicPr>
          <p:nvPr/>
        </p:nvPicPr>
        <p:blipFill>
          <a:blip r:embed="rId3"/>
          <a:stretch>
            <a:fillRect/>
          </a:stretch>
        </p:blipFill>
        <p:spPr>
          <a:xfrm>
            <a:off x="24602" y="1178719"/>
            <a:ext cx="5873912" cy="5464969"/>
          </a:xfrm>
          <a:prstGeom prst="rect">
            <a:avLst/>
          </a:prstGeom>
        </p:spPr>
      </p:pic>
      <p:sp>
        <p:nvSpPr>
          <p:cNvPr id="4" name="Прямоугольник 3"/>
          <p:cNvSpPr/>
          <p:nvPr/>
        </p:nvSpPr>
        <p:spPr>
          <a:xfrm>
            <a:off x="5750719" y="964406"/>
            <a:ext cx="3161109" cy="4681554"/>
          </a:xfrm>
          <a:prstGeom prst="rect">
            <a:avLst/>
          </a:prstGeom>
        </p:spPr>
        <p:txBody>
          <a:bodyPr wrap="square" lIns="64279" tIns="32139" rIns="64279" bIns="32139">
            <a:spAutoFit/>
          </a:bodyPr>
          <a:lstStyle/>
          <a:p>
            <a:pPr marL="321393" indent="-321393">
              <a:buFont typeface="Arial"/>
              <a:buChar char="•"/>
            </a:pPr>
            <a:r>
              <a:rPr lang="en-US" sz="2000" b="1" dirty="0"/>
              <a:t>Poor distribution of processing </a:t>
            </a:r>
            <a:r>
              <a:rPr lang="en-US" sz="2000" dirty="0"/>
              <a:t>– With a large number of clients, doing all the processing on the server is inefficient.</a:t>
            </a:r>
          </a:p>
          <a:p>
            <a:pPr marL="321393" indent="-321393">
              <a:buFont typeface="Arial"/>
              <a:buChar char="•"/>
            </a:pPr>
            <a:r>
              <a:rPr lang="en-US" sz="2000" dirty="0"/>
              <a:t>High user response latency</a:t>
            </a:r>
          </a:p>
          <a:p>
            <a:pPr marL="321393" indent="-321393">
              <a:buFont typeface="Arial"/>
              <a:buChar char="•"/>
            </a:pPr>
            <a:r>
              <a:rPr lang="en-US" sz="2000" dirty="0"/>
              <a:t>Difficult programming model</a:t>
            </a:r>
          </a:p>
          <a:p>
            <a:pPr marL="321393" indent="-321393">
              <a:buFont typeface="Arial"/>
              <a:buChar char="•"/>
            </a:pPr>
            <a:r>
              <a:rPr lang="en-US" sz="2000" dirty="0"/>
              <a:t>Increased vector of attack</a:t>
            </a:r>
          </a:p>
          <a:p>
            <a:pPr marL="321393" indent="-321393">
              <a:buFont typeface="Arial"/>
              <a:buChar char="•"/>
            </a:pPr>
            <a:r>
              <a:rPr lang="en-US" sz="2000" dirty="0"/>
              <a:t>Heavy state management on the servers</a:t>
            </a:r>
          </a:p>
          <a:p>
            <a:pPr marL="321393" indent="-321393">
              <a:buFont typeface="Arial"/>
              <a:buChar char="•"/>
            </a:pPr>
            <a:r>
              <a:rPr lang="en-US" sz="2000" dirty="0"/>
              <a:t>Offline Difficulties</a:t>
            </a:r>
          </a:p>
          <a:p>
            <a:pPr marL="321393" indent="-321393">
              <a:buFont typeface="Arial"/>
              <a:buChar char="•"/>
            </a:pPr>
            <a:r>
              <a:rPr lang="en-US" sz="2000" dirty="0"/>
              <a:t>Reduced opportunity for interoperability</a:t>
            </a:r>
          </a:p>
        </p:txBody>
      </p:sp>
    </p:spTree>
    <p:extLst>
      <p:ext uri="{BB962C8B-B14F-4D97-AF65-F5344CB8AC3E}">
        <p14:creationId xmlns:p14="http://schemas.microsoft.com/office/powerpoint/2010/main" val="4242350071"/>
      </p:ext>
    </p:extLst>
  </p:cSld>
  <p:clrMapOvr>
    <a:masterClrMapping/>
  </p:clrMapOvr>
  <p:transition xmlns:p14="http://schemas.microsoft.com/office/powerpoint/2010/main"/>
</p:sld>
</file>

<file path=ppt/theme/theme1.xml><?xml version="1.0" encoding="utf-8"?>
<a:theme xmlns:a="http://schemas.openxmlformats.org/drawingml/2006/main" name="Luxoft modern 2015">
  <a:themeElements>
    <a:clrScheme name="Lux 2015 Colors">
      <a:dk1>
        <a:srgbClr val="000000"/>
      </a:dk1>
      <a:lt1>
        <a:srgbClr val="FFFFFF"/>
      </a:lt1>
      <a:dk2>
        <a:srgbClr val="1B2130"/>
      </a:dk2>
      <a:lt2>
        <a:srgbClr val="E7E6E6"/>
      </a:lt2>
      <a:accent1>
        <a:srgbClr val="445469"/>
      </a:accent1>
      <a:accent2>
        <a:srgbClr val="7D994C"/>
      </a:accent2>
      <a:accent3>
        <a:srgbClr val="3171AC"/>
      </a:accent3>
      <a:accent4>
        <a:srgbClr val="BD392F"/>
      </a:accent4>
      <a:accent5>
        <a:srgbClr val="F29B26"/>
      </a:accent5>
      <a:accent6>
        <a:srgbClr val="1EA185"/>
      </a:accent6>
      <a:hlink>
        <a:srgbClr val="D26D12"/>
      </a:hlink>
      <a:folHlink>
        <a:srgbClr val="D26D1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Luxoft 2016 LTC Structured template" id="{40042C15-B4F2-D94F-94B4-1CD95A98B1FC}" vid="{C7E96C23-103A-5047-802D-7605F3EFAE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Luxoft 2016 LTC Structured template.potx</Template>
  <TotalTime>71</TotalTime>
  <Words>251</Words>
  <Application>Microsoft Macintosh PowerPoint</Application>
  <PresentationFormat>On-screen Show (4:3)</PresentationFormat>
  <Paragraphs>77</Paragraphs>
  <Slides>44</Slides>
  <Notes>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Luxoft modern 2015</vt:lpstr>
      <vt:lpstr>Angular 2 Intro</vt:lpstr>
      <vt:lpstr>Why to use HTML5 frameworks</vt:lpstr>
      <vt:lpstr>Frameworks vs. Libraries</vt:lpstr>
      <vt:lpstr>PowerPoint Presentation</vt:lpstr>
      <vt:lpstr>PowerPoint Presentation</vt:lpstr>
      <vt:lpstr>Two way data binding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2 development environment</vt:lpstr>
      <vt:lpstr>Mean stack</vt:lpstr>
      <vt:lpstr>Mean stack</vt:lpstr>
      <vt:lpstr>Thank you and have a good training!</vt:lpstr>
    </vt:vector>
  </TitlesOfParts>
  <Company>vladson@ya.ru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2 Intro</dc:title>
  <dc:creator>Vladimir Sonkin</dc:creator>
  <cp:lastModifiedBy>Vladimir Sonkin</cp:lastModifiedBy>
  <cp:revision>9</cp:revision>
  <dcterms:created xsi:type="dcterms:W3CDTF">2016-12-04T23:34:14Z</dcterms:created>
  <dcterms:modified xsi:type="dcterms:W3CDTF">2017-01-12T14:49:50Z</dcterms:modified>
</cp:coreProperties>
</file>